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4"/>
  </p:notesMasterIdLst>
  <p:sldIdLst>
    <p:sldId id="256" r:id="rId2"/>
    <p:sldId id="278" r:id="rId3"/>
    <p:sldId id="257" r:id="rId4"/>
    <p:sldId id="261" r:id="rId5"/>
    <p:sldId id="279" r:id="rId6"/>
    <p:sldId id="301" r:id="rId7"/>
    <p:sldId id="302" r:id="rId8"/>
    <p:sldId id="304" r:id="rId9"/>
    <p:sldId id="305" r:id="rId10"/>
    <p:sldId id="307" r:id="rId11"/>
    <p:sldId id="306" r:id="rId12"/>
    <p:sldId id="280" r:id="rId13"/>
    <p:sldId id="281" r:id="rId14"/>
    <p:sldId id="282" r:id="rId15"/>
    <p:sldId id="290" r:id="rId16"/>
    <p:sldId id="298" r:id="rId17"/>
    <p:sldId id="291" r:id="rId18"/>
    <p:sldId id="295" r:id="rId19"/>
    <p:sldId id="296" r:id="rId20"/>
    <p:sldId id="299" r:id="rId21"/>
    <p:sldId id="303" r:id="rId22"/>
    <p:sldId id="29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E0B4"/>
    <a:srgbClr val="F8CBAD"/>
    <a:srgbClr val="F0DCEA"/>
    <a:srgbClr val="D9E1F2"/>
    <a:srgbClr val="343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Sheet1!$D$38</c:f>
              <c:strCache>
                <c:ptCount val="1"/>
                <c:pt idx="0">
                  <c:v>Before </c:v>
                </c:pt>
              </c:strCache>
            </c:strRef>
          </c:tx>
          <c:spPr>
            <a:solidFill>
              <a:srgbClr val="0070C0"/>
            </a:solidFill>
            <a:ln>
              <a:noFill/>
            </a:ln>
            <a:effectLst>
              <a:outerShdw blurRad="57150" dist="19050" dir="5400000" algn="ctr" rotWithShape="0">
                <a:srgbClr val="000000">
                  <a:alpha val="63000"/>
                </a:srgbClr>
              </a:outerShdw>
            </a:effectLst>
          </c:spPr>
          <c:invertIfNegative val="0"/>
          <c:cat>
            <c:strRef>
              <c:f>Sheet1!$C$39:$C$41</c:f>
              <c:strCache>
                <c:ptCount val="3"/>
                <c:pt idx="0">
                  <c:v>Java</c:v>
                </c:pt>
                <c:pt idx="1">
                  <c:v>DevOps</c:v>
                </c:pt>
                <c:pt idx="2">
                  <c:v>Cloud</c:v>
                </c:pt>
              </c:strCache>
            </c:strRef>
          </c:cat>
          <c:val>
            <c:numRef>
              <c:f>Sheet1!$D$39:$D$41</c:f>
              <c:numCache>
                <c:formatCode>General</c:formatCode>
                <c:ptCount val="3"/>
                <c:pt idx="0">
                  <c:v>7</c:v>
                </c:pt>
                <c:pt idx="1">
                  <c:v>3</c:v>
                </c:pt>
                <c:pt idx="2">
                  <c:v>2</c:v>
                </c:pt>
              </c:numCache>
            </c:numRef>
          </c:val>
          <c:extLst>
            <c:ext xmlns:c16="http://schemas.microsoft.com/office/drawing/2014/chart" uri="{C3380CC4-5D6E-409C-BE32-E72D297353CC}">
              <c16:uniqueId val="{00000000-4CEF-4E2B-8214-0FD1377826D1}"/>
            </c:ext>
          </c:extLst>
        </c:ser>
        <c:ser>
          <c:idx val="1"/>
          <c:order val="1"/>
          <c:tx>
            <c:strRef>
              <c:f>Sheet1!$E$38</c:f>
              <c:strCache>
                <c:ptCount val="1"/>
                <c:pt idx="0">
                  <c:v>After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Sheet1!$C$39:$C$41</c:f>
              <c:strCache>
                <c:ptCount val="3"/>
                <c:pt idx="0">
                  <c:v>Java</c:v>
                </c:pt>
                <c:pt idx="1">
                  <c:v>DevOps</c:v>
                </c:pt>
                <c:pt idx="2">
                  <c:v>Cloud</c:v>
                </c:pt>
              </c:strCache>
            </c:strRef>
          </c:cat>
          <c:val>
            <c:numRef>
              <c:f>Sheet1!$E$39:$E$41</c:f>
              <c:numCache>
                <c:formatCode>General</c:formatCode>
                <c:ptCount val="3"/>
                <c:pt idx="0">
                  <c:v>9.5</c:v>
                </c:pt>
                <c:pt idx="1">
                  <c:v>7</c:v>
                </c:pt>
                <c:pt idx="2">
                  <c:v>7</c:v>
                </c:pt>
              </c:numCache>
            </c:numRef>
          </c:val>
          <c:extLst>
            <c:ext xmlns:c16="http://schemas.microsoft.com/office/drawing/2014/chart" uri="{C3380CC4-5D6E-409C-BE32-E72D297353CC}">
              <c16:uniqueId val="{00000001-4CEF-4E2B-8214-0FD1377826D1}"/>
            </c:ext>
          </c:extLst>
        </c:ser>
        <c:dLbls>
          <c:showLegendKey val="0"/>
          <c:showVal val="0"/>
          <c:showCatName val="0"/>
          <c:showSerName val="0"/>
          <c:showPercent val="0"/>
          <c:showBubbleSize val="0"/>
        </c:dLbls>
        <c:gapWidth val="100"/>
        <c:overlap val="-24"/>
        <c:axId val="481064959"/>
        <c:axId val="481077023"/>
      </c:barChart>
      <c:catAx>
        <c:axId val="48106495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1077023"/>
        <c:crosses val="autoZero"/>
        <c:auto val="1"/>
        <c:lblAlgn val="ctr"/>
        <c:lblOffset val="100"/>
        <c:noMultiLvlLbl val="0"/>
      </c:catAx>
      <c:valAx>
        <c:axId val="4810770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1064959"/>
        <c:crosses val="autoZero"/>
        <c:crossBetween val="between"/>
        <c:majorUnit val="2"/>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08C-3F0B-4496-93DC-576E78364606}" type="datetimeFigureOut">
              <a:rPr lang="en-IN" smtClean="0"/>
              <a:t>02-02-2023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721DD-F0A9-4D8A-8D6F-7602FB190338}" type="slidenum">
              <a:rPr lang="en-IN" smtClean="0"/>
              <a:t>‹#›</a:t>
            </a:fld>
            <a:endParaRPr lang="en-IN"/>
          </a:p>
        </p:txBody>
      </p:sp>
    </p:spTree>
    <p:extLst>
      <p:ext uri="{BB962C8B-B14F-4D97-AF65-F5344CB8AC3E}">
        <p14:creationId xmlns:p14="http://schemas.microsoft.com/office/powerpoint/2010/main" val="212406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74e2b8741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74e2b8741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947798e97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947798e97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947798e97d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947798e97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75806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26756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7787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666871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11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4225609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4153540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398751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60196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192742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328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76030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3836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272080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3799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00950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7414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88757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F45EEA-344B-4F9F-9C11-11E91BD5A01C}" type="datetimeFigureOut">
              <a:rPr lang="en-IN" smtClean="0"/>
              <a:t>02-02-2023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20641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F45EEA-344B-4F9F-9C11-11E91BD5A01C}" type="datetimeFigureOut">
              <a:rPr lang="en-IN" smtClean="0"/>
              <a:t>02-02-2023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8191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45EEA-344B-4F9F-9C11-11E91BD5A01C}" type="datetimeFigureOut">
              <a:rPr lang="en-IN" smtClean="0"/>
              <a:t>02-02-2023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36415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76862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56189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5F45EEA-344B-4F9F-9C11-11E91BD5A01C}" type="datetimeFigureOut">
              <a:rPr lang="en-IN" smtClean="0"/>
              <a:t>02-02-2023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104726-76FB-490E-8173-9F8BCCF08D26}" type="slidenum">
              <a:rPr lang="en-IN" smtClean="0"/>
              <a:t>‹#›</a:t>
            </a:fld>
            <a:endParaRPr lang="en-IN"/>
          </a:p>
        </p:txBody>
      </p:sp>
    </p:spTree>
    <p:extLst>
      <p:ext uri="{BB962C8B-B14F-4D97-AF65-F5344CB8AC3E}">
        <p14:creationId xmlns:p14="http://schemas.microsoft.com/office/powerpoint/2010/main" val="14057163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45" r:id="rId19"/>
    <p:sldLayoutId id="2147483747" r:id="rId20"/>
    <p:sldLayoutId id="2147483748" r:id="rId21"/>
    <p:sldLayoutId id="2147483743" r:id="rId22"/>
    <p:sldLayoutId id="2147483744" r:id="rId23"/>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E5D803-7509-4BF8-B6AC-58CE0A7FEBA8}"/>
              </a:ext>
            </a:extLst>
          </p:cNvPr>
          <p:cNvPicPr>
            <a:picLocks noChangeAspect="1"/>
          </p:cNvPicPr>
          <p:nvPr/>
        </p:nvPicPr>
        <p:blipFill rotWithShape="1">
          <a:blip r:embed="rId2"/>
          <a:srcRect t="15730"/>
          <a:stretch/>
        </p:blipFill>
        <p:spPr>
          <a:xfrm>
            <a:off x="20" y="8467"/>
            <a:ext cx="12191980" cy="6856718"/>
          </a:xfrm>
          <a:prstGeom prst="rect">
            <a:avLst/>
          </a:prstGeom>
        </p:spPr>
      </p:pic>
      <p:sp>
        <p:nvSpPr>
          <p:cNvPr id="7" name="TextBox 6">
            <a:extLst>
              <a:ext uri="{FF2B5EF4-FFF2-40B4-BE49-F238E27FC236}">
                <a16:creationId xmlns:a16="http://schemas.microsoft.com/office/drawing/2014/main" id="{215050D5-4E8D-4ADA-B3CD-0E93CCC7532E}"/>
              </a:ext>
            </a:extLst>
          </p:cNvPr>
          <p:cNvSpPr txBox="1"/>
          <p:nvPr/>
        </p:nvSpPr>
        <p:spPr>
          <a:xfrm>
            <a:off x="3395860" y="362998"/>
            <a:ext cx="5400279" cy="892552"/>
          </a:xfrm>
          <a:prstGeom prst="rect">
            <a:avLst/>
          </a:prstGeom>
          <a:noFill/>
        </p:spPr>
        <p:txBody>
          <a:bodyPr wrap="square" rtlCol="0">
            <a:spAutoFit/>
          </a:bodyPr>
          <a:lstStyle/>
          <a:p>
            <a:pPr algn="ctr"/>
            <a:r>
              <a:rPr lang="en-US" sz="3200" b="1" dirty="0"/>
              <a:t>KISHAN - The Farmers App</a:t>
            </a:r>
          </a:p>
          <a:p>
            <a:pPr algn="ctr"/>
            <a:r>
              <a:rPr lang="en-US" sz="2000" b="1" i="1" dirty="0"/>
              <a:t>Re-defining Crop Selling</a:t>
            </a:r>
            <a:endParaRPr lang="en-IN" sz="2000" b="1" i="1" dirty="0"/>
          </a:p>
        </p:txBody>
      </p:sp>
    </p:spTree>
    <p:extLst>
      <p:ext uri="{BB962C8B-B14F-4D97-AF65-F5344CB8AC3E}">
        <p14:creationId xmlns:p14="http://schemas.microsoft.com/office/powerpoint/2010/main" val="310427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1F805D2D-3D91-4649-B4A5-957B89CFA59A}"/>
              </a:ext>
            </a:extLst>
          </p:cNvPr>
          <p:cNvSpPr txBox="1"/>
          <p:nvPr/>
        </p:nvSpPr>
        <p:spPr>
          <a:xfrm>
            <a:off x="540279" y="967417"/>
            <a:ext cx="3778870" cy="3943250"/>
          </a:xfrm>
          <a:prstGeom prst="rect">
            <a:avLst/>
          </a:prstGeom>
        </p:spPr>
        <p:txBody>
          <a:bodyPr vert="horz" lIns="91440" tIns="45720" rIns="91440" bIns="45720" rtlCol="0" anchor="b">
            <a:normAutofit/>
          </a:bodyPr>
          <a:lstStyle/>
          <a:p>
            <a:pPr marL="177800">
              <a:spcBef>
                <a:spcPct val="0"/>
              </a:spcBef>
              <a:spcAft>
                <a:spcPts val="600"/>
              </a:spcAft>
            </a:pPr>
            <a:r>
              <a:rPr lang="en-US" sz="4000" b="1">
                <a:solidFill>
                  <a:srgbClr val="FEFFFF"/>
                </a:solidFill>
                <a:latin typeface="+mj-lt"/>
                <a:ea typeface="+mj-ea"/>
                <a:cs typeface="+mj-cs"/>
              </a:rPr>
              <a:t>Sprint Burndown Chart</a:t>
            </a:r>
          </a:p>
        </p:txBody>
      </p:sp>
      <p:sp>
        <p:nvSpPr>
          <p:cNvPr id="4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Google Shape;697;p40">
            <a:extLst>
              <a:ext uri="{FF2B5EF4-FFF2-40B4-BE49-F238E27FC236}">
                <a16:creationId xmlns:a16="http://schemas.microsoft.com/office/drawing/2014/main" id="{C237F83F-6589-4B5B-AFD3-D98144C5757F}"/>
              </a:ext>
            </a:extLst>
          </p:cNvPr>
          <p:cNvPicPr preferRelativeResize="0"/>
          <p:nvPr/>
        </p:nvPicPr>
        <p:blipFill>
          <a:blip r:embed="rId2"/>
          <a:stretch>
            <a:fillRect/>
          </a:stretch>
        </p:blipFill>
        <p:spPr>
          <a:xfrm>
            <a:off x="5587994" y="2071879"/>
            <a:ext cx="5640502" cy="2721543"/>
          </a:xfrm>
          <a:prstGeom prst="rect">
            <a:avLst/>
          </a:prstGeom>
          <a:noFill/>
        </p:spPr>
      </p:pic>
    </p:spTree>
    <p:extLst>
      <p:ext uri="{BB962C8B-B14F-4D97-AF65-F5344CB8AC3E}">
        <p14:creationId xmlns:p14="http://schemas.microsoft.com/office/powerpoint/2010/main" val="2787222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3888EB-B681-4AE8-8CCA-30F89096D543}"/>
              </a:ext>
            </a:extLst>
          </p:cNvPr>
          <p:cNvSpPr txBox="1"/>
          <p:nvPr/>
        </p:nvSpPr>
        <p:spPr>
          <a:xfrm flipH="1">
            <a:off x="4425820" y="323267"/>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Skill Level Indicator</a:t>
            </a:r>
            <a:endParaRPr lang="en-IN" sz="3200" b="1" dirty="0">
              <a:solidFill>
                <a:schemeClr val="accent1">
                  <a:lumMod val="75000"/>
                </a:schemeClr>
              </a:solidFill>
              <a:latin typeface="Bahnschrift SemiBold SemiConden" panose="020B0502040204020203" pitchFamily="34" charset="0"/>
            </a:endParaRPr>
          </a:p>
        </p:txBody>
      </p:sp>
      <p:graphicFrame>
        <p:nvGraphicFramePr>
          <p:cNvPr id="3" name="Chart 2">
            <a:extLst>
              <a:ext uri="{FF2B5EF4-FFF2-40B4-BE49-F238E27FC236}">
                <a16:creationId xmlns:a16="http://schemas.microsoft.com/office/drawing/2014/main" id="{50B3E9C0-34E3-480D-8AD1-B9979359AF04}"/>
              </a:ext>
            </a:extLst>
          </p:cNvPr>
          <p:cNvGraphicFramePr>
            <a:graphicFrameLocks/>
          </p:cNvGraphicFramePr>
          <p:nvPr>
            <p:extLst>
              <p:ext uri="{D42A27DB-BD31-4B8C-83A1-F6EECF244321}">
                <p14:modId xmlns:p14="http://schemas.microsoft.com/office/powerpoint/2010/main" val="1233303035"/>
              </p:ext>
            </p:extLst>
          </p:nvPr>
        </p:nvGraphicFramePr>
        <p:xfrm>
          <a:off x="3088434" y="1767509"/>
          <a:ext cx="7641770" cy="47672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177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C3496-BA52-498E-8CD9-29D4795D7DE1}"/>
              </a:ext>
            </a:extLst>
          </p:cNvPr>
          <p:cNvSpPr txBox="1"/>
          <p:nvPr/>
        </p:nvSpPr>
        <p:spPr>
          <a:xfrm>
            <a:off x="1707502" y="575779"/>
            <a:ext cx="9452111" cy="1323439"/>
          </a:xfrm>
          <a:prstGeom prst="rect">
            <a:avLst/>
          </a:prstGeom>
          <a:noFill/>
        </p:spPr>
        <p:txBody>
          <a:bodyPr wrap="square">
            <a:spAutoFit/>
          </a:bodyPr>
          <a:lstStyle/>
          <a:p>
            <a:pPr algn="ctr"/>
            <a:r>
              <a:rPr lang="en-IN" sz="3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TECHNOLOGIES AND TOOLS USED</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4400" dirty="0"/>
          </a:p>
        </p:txBody>
      </p:sp>
      <p:pic>
        <p:nvPicPr>
          <p:cNvPr id="4" name="Picture 3" descr="Spring Boot Tutorial">
            <a:extLst>
              <a:ext uri="{FF2B5EF4-FFF2-40B4-BE49-F238E27FC236}">
                <a16:creationId xmlns:a16="http://schemas.microsoft.com/office/drawing/2014/main" id="{6754C280-5FAD-C0D6-8DCD-0F39012CF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87" y="1433156"/>
            <a:ext cx="2294871" cy="1204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4AC1A8-845B-1A53-99CC-EEEBBADD9505}"/>
              </a:ext>
            </a:extLst>
          </p:cNvPr>
          <p:cNvPicPr>
            <a:picLocks noChangeAspect="1"/>
          </p:cNvPicPr>
          <p:nvPr/>
        </p:nvPicPr>
        <p:blipFill>
          <a:blip r:embed="rId3"/>
          <a:stretch>
            <a:fillRect/>
          </a:stretch>
        </p:blipFill>
        <p:spPr>
          <a:xfrm>
            <a:off x="3800905" y="5515967"/>
            <a:ext cx="2658484" cy="1219075"/>
          </a:xfrm>
          <a:prstGeom prst="rect">
            <a:avLst/>
          </a:prstGeom>
        </p:spPr>
      </p:pic>
      <p:pic>
        <p:nvPicPr>
          <p:cNvPr id="6" name="Picture 5" descr="Top 4 Pros and Cons of Microservices Architecture | SPK and Associates">
            <a:extLst>
              <a:ext uri="{FF2B5EF4-FFF2-40B4-BE49-F238E27FC236}">
                <a16:creationId xmlns:a16="http://schemas.microsoft.com/office/drawing/2014/main" id="{039739A1-F04E-E8F7-9ABF-15186943FD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39" r="8447"/>
          <a:stretch/>
        </p:blipFill>
        <p:spPr bwMode="auto">
          <a:xfrm>
            <a:off x="8198536" y="1447831"/>
            <a:ext cx="2522740" cy="1526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clipse: A Brief History - IRI">
            <a:extLst>
              <a:ext uri="{FF2B5EF4-FFF2-40B4-BE49-F238E27FC236}">
                <a16:creationId xmlns:a16="http://schemas.microsoft.com/office/drawing/2014/main" id="{54E537E6-9043-0149-2022-522465EA6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895" y="2649248"/>
            <a:ext cx="2522740" cy="119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B63E93-0753-4482-B6E4-62464F0A0BAE}"/>
              </a:ext>
            </a:extLst>
          </p:cNvPr>
          <p:cNvPicPr>
            <a:picLocks noChangeAspect="1"/>
          </p:cNvPicPr>
          <p:nvPr/>
        </p:nvPicPr>
        <p:blipFill>
          <a:blip r:embed="rId6"/>
          <a:stretch>
            <a:fillRect/>
          </a:stretch>
        </p:blipFill>
        <p:spPr>
          <a:xfrm>
            <a:off x="4122093" y="1447831"/>
            <a:ext cx="1330150" cy="1247923"/>
          </a:xfrm>
          <a:prstGeom prst="rect">
            <a:avLst/>
          </a:prstGeom>
        </p:spPr>
      </p:pic>
      <p:pic>
        <p:nvPicPr>
          <p:cNvPr id="11" name="Google Shape;732;p45">
            <a:extLst>
              <a:ext uri="{FF2B5EF4-FFF2-40B4-BE49-F238E27FC236}">
                <a16:creationId xmlns:a16="http://schemas.microsoft.com/office/drawing/2014/main" id="{05BA96BC-30AE-47B7-BC55-28FDD5D95870}"/>
              </a:ext>
            </a:extLst>
          </p:cNvPr>
          <p:cNvPicPr preferRelativeResize="0"/>
          <p:nvPr/>
        </p:nvPicPr>
        <p:blipFill>
          <a:blip r:embed="rId7">
            <a:alphaModFix/>
          </a:blip>
          <a:stretch>
            <a:fillRect/>
          </a:stretch>
        </p:blipFill>
        <p:spPr>
          <a:xfrm>
            <a:off x="5854385" y="1319547"/>
            <a:ext cx="1678712" cy="1575233"/>
          </a:xfrm>
          <a:prstGeom prst="rect">
            <a:avLst/>
          </a:prstGeom>
          <a:noFill/>
          <a:ln>
            <a:noFill/>
          </a:ln>
        </p:spPr>
      </p:pic>
      <p:pic>
        <p:nvPicPr>
          <p:cNvPr id="12" name="Google Shape;734;p45">
            <a:extLst>
              <a:ext uri="{FF2B5EF4-FFF2-40B4-BE49-F238E27FC236}">
                <a16:creationId xmlns:a16="http://schemas.microsoft.com/office/drawing/2014/main" id="{21B7889A-7E0C-46D2-95FA-0C85A0470293}"/>
              </a:ext>
            </a:extLst>
          </p:cNvPr>
          <p:cNvPicPr preferRelativeResize="0"/>
          <p:nvPr/>
        </p:nvPicPr>
        <p:blipFill>
          <a:blip r:embed="rId8">
            <a:alphaModFix/>
          </a:blip>
          <a:stretch>
            <a:fillRect/>
          </a:stretch>
        </p:blipFill>
        <p:spPr>
          <a:xfrm>
            <a:off x="1723370" y="4018688"/>
            <a:ext cx="2114423" cy="1195700"/>
          </a:xfrm>
          <a:prstGeom prst="rect">
            <a:avLst/>
          </a:prstGeom>
          <a:noFill/>
          <a:ln>
            <a:noFill/>
          </a:ln>
        </p:spPr>
      </p:pic>
      <p:pic>
        <p:nvPicPr>
          <p:cNvPr id="13" name="Google Shape;736;p45">
            <a:extLst>
              <a:ext uri="{FF2B5EF4-FFF2-40B4-BE49-F238E27FC236}">
                <a16:creationId xmlns:a16="http://schemas.microsoft.com/office/drawing/2014/main" id="{9D49ECE7-17D4-4672-B26B-02DB1A20732F}"/>
              </a:ext>
            </a:extLst>
          </p:cNvPr>
          <p:cNvPicPr preferRelativeResize="0"/>
          <p:nvPr/>
        </p:nvPicPr>
        <p:blipFill>
          <a:blip r:embed="rId9">
            <a:alphaModFix/>
          </a:blip>
          <a:stretch>
            <a:fillRect/>
          </a:stretch>
        </p:blipFill>
        <p:spPr>
          <a:xfrm>
            <a:off x="4574425" y="4108068"/>
            <a:ext cx="1330150" cy="1151050"/>
          </a:xfrm>
          <a:prstGeom prst="rect">
            <a:avLst/>
          </a:prstGeom>
          <a:noFill/>
          <a:ln>
            <a:noFill/>
          </a:ln>
        </p:spPr>
      </p:pic>
      <p:pic>
        <p:nvPicPr>
          <p:cNvPr id="14" name="Google Shape;735;p45">
            <a:extLst>
              <a:ext uri="{FF2B5EF4-FFF2-40B4-BE49-F238E27FC236}">
                <a16:creationId xmlns:a16="http://schemas.microsoft.com/office/drawing/2014/main" id="{7345C730-2EE0-4B0D-ADCA-3D30C660BC9A}"/>
              </a:ext>
            </a:extLst>
          </p:cNvPr>
          <p:cNvPicPr preferRelativeResize="0"/>
          <p:nvPr/>
        </p:nvPicPr>
        <p:blipFill>
          <a:blip r:embed="rId10">
            <a:alphaModFix/>
          </a:blip>
          <a:stretch>
            <a:fillRect/>
          </a:stretch>
        </p:blipFill>
        <p:spPr>
          <a:xfrm>
            <a:off x="8496073" y="3403054"/>
            <a:ext cx="2055425" cy="1575232"/>
          </a:xfrm>
          <a:prstGeom prst="rect">
            <a:avLst/>
          </a:prstGeom>
          <a:noFill/>
          <a:ln>
            <a:noFill/>
          </a:ln>
        </p:spPr>
      </p:pic>
      <p:pic>
        <p:nvPicPr>
          <p:cNvPr id="15" name="Google Shape;746;p46">
            <a:extLst>
              <a:ext uri="{FF2B5EF4-FFF2-40B4-BE49-F238E27FC236}">
                <a16:creationId xmlns:a16="http://schemas.microsoft.com/office/drawing/2014/main" id="{66CBFB01-0190-46CE-AA3F-872E1CC16424}"/>
              </a:ext>
            </a:extLst>
          </p:cNvPr>
          <p:cNvPicPr preferRelativeResize="0"/>
          <p:nvPr/>
        </p:nvPicPr>
        <p:blipFill>
          <a:blip r:embed="rId11">
            <a:alphaModFix/>
          </a:blip>
          <a:stretch>
            <a:fillRect/>
          </a:stretch>
        </p:blipFill>
        <p:spPr>
          <a:xfrm>
            <a:off x="6854633" y="5182848"/>
            <a:ext cx="1642775" cy="1268621"/>
          </a:xfrm>
          <a:prstGeom prst="rect">
            <a:avLst/>
          </a:prstGeom>
          <a:noFill/>
          <a:ln>
            <a:noFill/>
          </a:ln>
        </p:spPr>
      </p:pic>
      <p:pic>
        <p:nvPicPr>
          <p:cNvPr id="16" name="Google Shape;742;p46">
            <a:extLst>
              <a:ext uri="{FF2B5EF4-FFF2-40B4-BE49-F238E27FC236}">
                <a16:creationId xmlns:a16="http://schemas.microsoft.com/office/drawing/2014/main" id="{2CA3D99B-D31D-40F6-B90E-E012E73BF594}"/>
              </a:ext>
            </a:extLst>
          </p:cNvPr>
          <p:cNvPicPr preferRelativeResize="0"/>
          <p:nvPr/>
        </p:nvPicPr>
        <p:blipFill>
          <a:blip r:embed="rId12">
            <a:alphaModFix/>
          </a:blip>
          <a:stretch>
            <a:fillRect/>
          </a:stretch>
        </p:blipFill>
        <p:spPr>
          <a:xfrm>
            <a:off x="6433557" y="3361793"/>
            <a:ext cx="1492550" cy="1492550"/>
          </a:xfrm>
          <a:prstGeom prst="rect">
            <a:avLst/>
          </a:prstGeom>
          <a:noFill/>
          <a:ln>
            <a:noFill/>
          </a:ln>
        </p:spPr>
      </p:pic>
      <p:pic>
        <p:nvPicPr>
          <p:cNvPr id="17" name="Google Shape;733;p45">
            <a:extLst>
              <a:ext uri="{FF2B5EF4-FFF2-40B4-BE49-F238E27FC236}">
                <a16:creationId xmlns:a16="http://schemas.microsoft.com/office/drawing/2014/main" id="{47BF3F70-AC69-442C-8E58-56AD0366FA43}"/>
              </a:ext>
            </a:extLst>
          </p:cNvPr>
          <p:cNvPicPr preferRelativeResize="0"/>
          <p:nvPr/>
        </p:nvPicPr>
        <p:blipFill>
          <a:blip r:embed="rId13">
            <a:alphaModFix/>
          </a:blip>
          <a:stretch>
            <a:fillRect/>
          </a:stretch>
        </p:blipFill>
        <p:spPr>
          <a:xfrm>
            <a:off x="4211610" y="2827529"/>
            <a:ext cx="1642775" cy="1151050"/>
          </a:xfrm>
          <a:prstGeom prst="rect">
            <a:avLst/>
          </a:prstGeom>
          <a:noFill/>
          <a:ln>
            <a:noFill/>
          </a:ln>
        </p:spPr>
      </p:pic>
    </p:spTree>
    <p:extLst>
      <p:ext uri="{BB962C8B-B14F-4D97-AF65-F5344CB8AC3E}">
        <p14:creationId xmlns:p14="http://schemas.microsoft.com/office/powerpoint/2010/main" val="530180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6082E-C90E-41F3-AF0A-DE68624EADC1}"/>
              </a:ext>
            </a:extLst>
          </p:cNvPr>
          <p:cNvSpPr txBox="1"/>
          <p:nvPr/>
        </p:nvSpPr>
        <p:spPr>
          <a:xfrm>
            <a:off x="4264090" y="317241"/>
            <a:ext cx="3806890" cy="584775"/>
          </a:xfrm>
          <a:prstGeom prst="rect">
            <a:avLst/>
          </a:prstGeom>
          <a:noFill/>
        </p:spPr>
        <p:txBody>
          <a:bodyPr wrap="square" rtlCol="0">
            <a:spAutoFit/>
          </a:bodyPr>
          <a:lstStyle/>
          <a:p>
            <a:r>
              <a:rPr lang="en-US" sz="3200" b="1" dirty="0">
                <a:solidFill>
                  <a:schemeClr val="accent1">
                    <a:lumMod val="75000"/>
                  </a:schemeClr>
                </a:solidFill>
              </a:rPr>
              <a:t>CLOUD SERVICES</a:t>
            </a:r>
            <a:endParaRPr lang="en-IN" sz="3200" b="1" dirty="0">
              <a:solidFill>
                <a:schemeClr val="accent1">
                  <a:lumMod val="75000"/>
                </a:schemeClr>
              </a:solidFill>
            </a:endParaRPr>
          </a:p>
        </p:txBody>
      </p:sp>
      <p:pic>
        <p:nvPicPr>
          <p:cNvPr id="6" name="Picture 5">
            <a:extLst>
              <a:ext uri="{FF2B5EF4-FFF2-40B4-BE49-F238E27FC236}">
                <a16:creationId xmlns:a16="http://schemas.microsoft.com/office/drawing/2014/main" id="{82B13EDC-C7BD-4DC2-8E40-FAA296513814}"/>
              </a:ext>
            </a:extLst>
          </p:cNvPr>
          <p:cNvPicPr>
            <a:picLocks noChangeAspect="1"/>
          </p:cNvPicPr>
          <p:nvPr/>
        </p:nvPicPr>
        <p:blipFill>
          <a:blip r:embed="rId2"/>
          <a:stretch>
            <a:fillRect/>
          </a:stretch>
        </p:blipFill>
        <p:spPr>
          <a:xfrm>
            <a:off x="2953673" y="1224978"/>
            <a:ext cx="1691950" cy="1665513"/>
          </a:xfrm>
          <a:prstGeom prst="rect">
            <a:avLst/>
          </a:prstGeom>
        </p:spPr>
      </p:pic>
      <p:pic>
        <p:nvPicPr>
          <p:cNvPr id="10" name="Picture 9">
            <a:extLst>
              <a:ext uri="{FF2B5EF4-FFF2-40B4-BE49-F238E27FC236}">
                <a16:creationId xmlns:a16="http://schemas.microsoft.com/office/drawing/2014/main" id="{F54EB5FA-598C-4790-BEFC-79D4DDDBB811}"/>
              </a:ext>
            </a:extLst>
          </p:cNvPr>
          <p:cNvPicPr>
            <a:picLocks noChangeAspect="1"/>
          </p:cNvPicPr>
          <p:nvPr/>
        </p:nvPicPr>
        <p:blipFill>
          <a:blip r:embed="rId3"/>
          <a:stretch>
            <a:fillRect/>
          </a:stretch>
        </p:blipFill>
        <p:spPr>
          <a:xfrm>
            <a:off x="3340360" y="3258718"/>
            <a:ext cx="2202024" cy="1821258"/>
          </a:xfrm>
          <a:prstGeom prst="rect">
            <a:avLst/>
          </a:prstGeom>
        </p:spPr>
      </p:pic>
      <p:pic>
        <p:nvPicPr>
          <p:cNvPr id="12" name="Picture 11">
            <a:extLst>
              <a:ext uri="{FF2B5EF4-FFF2-40B4-BE49-F238E27FC236}">
                <a16:creationId xmlns:a16="http://schemas.microsoft.com/office/drawing/2014/main" id="{1DFB69DA-AC13-4C85-94CB-1E85894AA50E}"/>
              </a:ext>
            </a:extLst>
          </p:cNvPr>
          <p:cNvPicPr>
            <a:picLocks noChangeAspect="1"/>
          </p:cNvPicPr>
          <p:nvPr/>
        </p:nvPicPr>
        <p:blipFill>
          <a:blip r:embed="rId4"/>
          <a:stretch>
            <a:fillRect/>
          </a:stretch>
        </p:blipFill>
        <p:spPr>
          <a:xfrm>
            <a:off x="6122256" y="1331944"/>
            <a:ext cx="3622365" cy="1498233"/>
          </a:xfrm>
          <a:prstGeom prst="rect">
            <a:avLst/>
          </a:prstGeom>
        </p:spPr>
      </p:pic>
      <p:pic>
        <p:nvPicPr>
          <p:cNvPr id="4" name="Picture 3">
            <a:extLst>
              <a:ext uri="{FF2B5EF4-FFF2-40B4-BE49-F238E27FC236}">
                <a16:creationId xmlns:a16="http://schemas.microsoft.com/office/drawing/2014/main" id="{4367FD1B-F6F7-41EE-8291-70271D580251}"/>
              </a:ext>
            </a:extLst>
          </p:cNvPr>
          <p:cNvPicPr>
            <a:picLocks noChangeAspect="1"/>
          </p:cNvPicPr>
          <p:nvPr/>
        </p:nvPicPr>
        <p:blipFill rotWithShape="1">
          <a:blip r:embed="rId5"/>
          <a:srcRect l="2703"/>
          <a:stretch/>
        </p:blipFill>
        <p:spPr>
          <a:xfrm>
            <a:off x="6382138" y="3258718"/>
            <a:ext cx="2934651" cy="2275644"/>
          </a:xfrm>
          <a:prstGeom prst="rect">
            <a:avLst/>
          </a:prstGeom>
        </p:spPr>
      </p:pic>
    </p:spTree>
    <p:extLst>
      <p:ext uri="{BB962C8B-B14F-4D97-AF65-F5344CB8AC3E}">
        <p14:creationId xmlns:p14="http://schemas.microsoft.com/office/powerpoint/2010/main" val="198794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375DB7-E5A7-4C42-928A-49B0A08A3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FD7A39-D292-47F0-B8E3-55BC71B91E0D}"/>
              </a:ext>
            </a:extLst>
          </p:cNvPr>
          <p:cNvSpPr txBox="1"/>
          <p:nvPr/>
        </p:nvSpPr>
        <p:spPr>
          <a:xfrm flipH="1">
            <a:off x="3713584" y="307819"/>
            <a:ext cx="4954554" cy="461665"/>
          </a:xfrm>
          <a:prstGeom prst="rect">
            <a:avLst/>
          </a:prstGeom>
          <a:noFill/>
          <a:ln w="28575">
            <a:solidFill>
              <a:schemeClr val="accent1">
                <a:lumMod val="75000"/>
              </a:schemeClr>
            </a:solidFill>
          </a:ln>
        </p:spPr>
        <p:txBody>
          <a:bodyPr wrap="square" rtlCol="0">
            <a:spAutoFit/>
          </a:bodyPr>
          <a:lstStyle/>
          <a:p>
            <a:pPr marL="93663" indent="84138"/>
            <a:r>
              <a:rPr lang="en-US" sz="2400" b="1" dirty="0">
                <a:solidFill>
                  <a:schemeClr val="accent1">
                    <a:lumMod val="75000"/>
                  </a:schemeClr>
                </a:solidFill>
              </a:rPr>
              <a:t>APPLICATION ARCHITECHTURE</a:t>
            </a:r>
            <a:endParaRPr lang="en-IN" sz="2400" b="1" dirty="0">
              <a:solidFill>
                <a:schemeClr val="accent1">
                  <a:lumMod val="75000"/>
                </a:schemeClr>
              </a:solidFill>
            </a:endParaRPr>
          </a:p>
        </p:txBody>
      </p:sp>
      <p:pic>
        <p:nvPicPr>
          <p:cNvPr id="4" name="Picture 3">
            <a:extLst>
              <a:ext uri="{FF2B5EF4-FFF2-40B4-BE49-F238E27FC236}">
                <a16:creationId xmlns:a16="http://schemas.microsoft.com/office/drawing/2014/main" id="{E6401A1C-59FD-4E79-A9F1-6BF46CEBCE91}"/>
              </a:ext>
            </a:extLst>
          </p:cNvPr>
          <p:cNvPicPr>
            <a:picLocks noChangeAspect="1"/>
          </p:cNvPicPr>
          <p:nvPr/>
        </p:nvPicPr>
        <p:blipFill>
          <a:blip r:embed="rId2"/>
          <a:stretch>
            <a:fillRect/>
          </a:stretch>
        </p:blipFill>
        <p:spPr>
          <a:xfrm>
            <a:off x="0" y="1077303"/>
            <a:ext cx="12192000" cy="5025137"/>
          </a:xfrm>
          <a:prstGeom prst="rect">
            <a:avLst/>
          </a:prstGeom>
        </p:spPr>
      </p:pic>
    </p:spTree>
    <p:extLst>
      <p:ext uri="{BB962C8B-B14F-4D97-AF65-F5344CB8AC3E}">
        <p14:creationId xmlns:p14="http://schemas.microsoft.com/office/powerpoint/2010/main" val="555332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6"/>
          <p:cNvSpPr txBox="1">
            <a:spLocks noGrp="1"/>
          </p:cNvSpPr>
          <p:nvPr>
            <p:ph type="title"/>
          </p:nvPr>
        </p:nvSpPr>
        <p:spPr>
          <a:xfrm>
            <a:off x="3054018" y="252237"/>
            <a:ext cx="4914326" cy="820784"/>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pPr marL="177800"/>
            <a:r>
              <a:rPr lang="en-IN" sz="4000"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APPLICATION FEATURES</a:t>
            </a:r>
          </a:p>
        </p:txBody>
      </p:sp>
      <p:sp>
        <p:nvSpPr>
          <p:cNvPr id="2" name="TextBox 1">
            <a:extLst>
              <a:ext uri="{FF2B5EF4-FFF2-40B4-BE49-F238E27FC236}">
                <a16:creationId xmlns:a16="http://schemas.microsoft.com/office/drawing/2014/main" id="{559540EA-EF89-4885-BF0E-5D78472A0415}"/>
              </a:ext>
            </a:extLst>
          </p:cNvPr>
          <p:cNvSpPr txBox="1"/>
          <p:nvPr/>
        </p:nvSpPr>
        <p:spPr>
          <a:xfrm>
            <a:off x="2659224" y="1651519"/>
            <a:ext cx="4478694" cy="1815882"/>
          </a:xfrm>
          <a:prstGeom prst="rect">
            <a:avLst/>
          </a:prstGeom>
          <a:noFill/>
        </p:spPr>
        <p:txBody>
          <a:bodyPr wrap="square" rtlCol="0">
            <a:spAutoFit/>
          </a:bodyPr>
          <a:lstStyle/>
          <a:p>
            <a:r>
              <a:rPr lang="en-US" sz="3200" dirty="0">
                <a:latin typeface="Bahnschrift" panose="020B0502040204020203" pitchFamily="34" charset="0"/>
              </a:rPr>
              <a:t>Customers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Available crops to cart</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Modify the crops from the Cart</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Make the payment.</a:t>
            </a:r>
          </a:p>
        </p:txBody>
      </p:sp>
      <p:sp>
        <p:nvSpPr>
          <p:cNvPr id="7" name="TextBox 6">
            <a:extLst>
              <a:ext uri="{FF2B5EF4-FFF2-40B4-BE49-F238E27FC236}">
                <a16:creationId xmlns:a16="http://schemas.microsoft.com/office/drawing/2014/main" id="{388E2E96-B2C3-4105-8AEB-F89516865A94}"/>
              </a:ext>
            </a:extLst>
          </p:cNvPr>
          <p:cNvSpPr txBox="1"/>
          <p:nvPr/>
        </p:nvSpPr>
        <p:spPr>
          <a:xfrm>
            <a:off x="2659223" y="3722914"/>
            <a:ext cx="6466115" cy="2369880"/>
          </a:xfrm>
          <a:prstGeom prst="rect">
            <a:avLst/>
          </a:prstGeom>
          <a:noFill/>
        </p:spPr>
        <p:txBody>
          <a:bodyPr wrap="square" rtlCol="0">
            <a:spAutoFit/>
          </a:bodyPr>
          <a:lstStyle/>
          <a:p>
            <a:r>
              <a:rPr lang="en-US" sz="2800" dirty="0">
                <a:latin typeface="Bahnschrift" panose="020B0502040204020203" pitchFamily="34" charset="0"/>
              </a:rPr>
              <a:t>Farmers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his/her crops to sell</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Modify the content of the crops available</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price to their crops</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Deliver to Customers once they made payment.</a:t>
            </a:r>
          </a:p>
          <a:p>
            <a:pPr marL="342900" indent="-342900">
              <a:buSzPts val="2600"/>
              <a:buFont typeface="Arial" panose="020B0604020202020204" pitchFamily="34" charset="0"/>
              <a:buChar char="•"/>
            </a:pPr>
            <a:endParaRPr lang="en-US" sz="2000" dirty="0">
              <a:latin typeface="Bahnschrift" panose="020B0502040204020203" pitchFamily="34" charset="0"/>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E3DDE764-DCEC-4DEE-8ED3-3D4524204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D7AE2F4-FD10-4C95-82A2-B698ABB16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047" y="935646"/>
            <a:ext cx="4851190" cy="496801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7E8A7C1-F116-4C46-8DD3-E313EE1FE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87364" y="228600"/>
            <a:ext cx="2851523" cy="6638625"/>
            <a:chOff x="2487613" y="285750"/>
            <a:chExt cx="2428875" cy="5654676"/>
          </a:xfrm>
        </p:grpSpPr>
        <p:sp>
          <p:nvSpPr>
            <p:cNvPr id="49" name="Freeform 11">
              <a:extLst>
                <a:ext uri="{FF2B5EF4-FFF2-40B4-BE49-F238E27FC236}">
                  <a16:creationId xmlns:a16="http://schemas.microsoft.com/office/drawing/2014/main" id="{1943FAC3-A6F6-487A-8638-85218047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D93CD25D-3509-490C-AEBB-72845E3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8E689123-3F13-421E-A60E-BAC9DCF29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23776DCF-C726-4D05-908B-2584FA890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D5395021-143F-4A22-827A-84AD40F1D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75B7E5CF-AAAC-4623-8EE8-E4D9FA95E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37AE9408-20AD-4803-8A79-FC508238A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BAD295A0-08F6-4122-9620-8D3129278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EF52E6FF-6F3F-4374-8646-E11910B95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9622F2F0-CDCC-4629-A32A-7683630D6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AF75A2E3-6D8C-449C-83A9-54CF23F44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9D29847B-B92B-4FBB-866A-862E56FBD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4" name="Group 61">
            <a:extLst>
              <a:ext uri="{FF2B5EF4-FFF2-40B4-BE49-F238E27FC236}">
                <a16:creationId xmlns:a16="http://schemas.microsoft.com/office/drawing/2014/main" id="{87AF6042-5DCE-437C-8CEA-578646DB3C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4579" y="-786"/>
            <a:ext cx="2356675" cy="6854040"/>
            <a:chOff x="6627813" y="194833"/>
            <a:chExt cx="1952625" cy="5678918"/>
          </a:xfrm>
        </p:grpSpPr>
        <p:sp>
          <p:nvSpPr>
            <p:cNvPr id="63" name="Freeform 27">
              <a:extLst>
                <a:ext uri="{FF2B5EF4-FFF2-40B4-BE49-F238E27FC236}">
                  <a16:creationId xmlns:a16="http://schemas.microsoft.com/office/drawing/2014/main" id="{A0529383-85C6-4AB3-A04E-E216909C0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BA85F76C-58F0-4DBC-B580-F6E03CF70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2C15606B-ADBD-45E2-834A-233F37464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FA239E5C-C6BF-466C-92D1-2AB0FCFE7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2BD47507-5B38-4765-A8C9-8627A595A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1A4C3F1A-0063-41DD-9C43-F0BBC7826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3CCD76B9-D675-471C-A508-9D6CE929E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8C6A08A4-F529-4717-9BBB-E6AD0BBFF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E80565CA-59CE-4407-BB3B-67824DCC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FE3A055E-3575-407A-9387-E4BFEE52B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82F21773-C9D2-40CF-90B1-41BDA0297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860D15E6-80B0-49FA-B270-AB8B9A912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 name="Google Shape;884;p56">
            <a:extLst>
              <a:ext uri="{FF2B5EF4-FFF2-40B4-BE49-F238E27FC236}">
                <a16:creationId xmlns:a16="http://schemas.microsoft.com/office/drawing/2014/main" id="{10B459E3-56AA-4B43-B6FE-FBC8F6AB0416}"/>
              </a:ext>
            </a:extLst>
          </p:cNvPr>
          <p:cNvSpPr txBox="1">
            <a:spLocks noGrp="1"/>
          </p:cNvSpPr>
          <p:nvPr>
            <p:ph type="title"/>
          </p:nvPr>
        </p:nvSpPr>
        <p:spPr>
          <a:xfrm>
            <a:off x="8540375" y="4125609"/>
            <a:ext cx="3271455" cy="1451055"/>
          </a:xfrm>
          <a:prstGeom prst="rect">
            <a:avLst/>
          </a:prstGeom>
          <a:ln w="38100">
            <a:solidFill>
              <a:schemeClr val="tx1"/>
            </a:solidFill>
          </a:ln>
        </p:spPr>
        <p:txBody>
          <a:bodyPr spcFirstLastPara="1" vert="horz" lIns="91440" tIns="45720" rIns="91440" bIns="45720" rtlCol="0" anchor="b" anchorCtr="0">
            <a:normAutofit/>
          </a:bodyPr>
          <a:lstStyle/>
          <a:p>
            <a:pPr algn="ctr">
              <a:spcBef>
                <a:spcPct val="0"/>
              </a:spcBef>
            </a:pPr>
            <a:r>
              <a:rPr lang="en-US" sz="4400">
                <a:sym typeface="Times New Roman"/>
              </a:rPr>
              <a:t>DATABASE  DESIGN</a:t>
            </a:r>
            <a:endParaRPr lang="en-US" sz="4400" dirty="0">
              <a:sym typeface="Times New Roman"/>
            </a:endParaRPr>
          </a:p>
        </p:txBody>
      </p:sp>
      <p:sp>
        <p:nvSpPr>
          <p:cNvPr id="85" name="Rectangle 75">
            <a:extLst>
              <a:ext uri="{FF2B5EF4-FFF2-40B4-BE49-F238E27FC236}">
                <a16:creationId xmlns:a16="http://schemas.microsoft.com/office/drawing/2014/main" id="{6EB02725-8E5F-4D7C-8674-FC81AA727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6" name="Freeform 33">
            <a:extLst>
              <a:ext uri="{FF2B5EF4-FFF2-40B4-BE49-F238E27FC236}">
                <a16:creationId xmlns:a16="http://schemas.microsoft.com/office/drawing/2014/main" id="{822669FC-3BA0-41D9-9F34-4201CE30E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555023DC-CCEF-4E18-BBDB-341AA947B6E3}"/>
              </a:ext>
            </a:extLst>
          </p:cNvPr>
          <p:cNvPicPr>
            <a:picLocks noChangeAspect="1"/>
          </p:cNvPicPr>
          <p:nvPr/>
        </p:nvPicPr>
        <p:blipFill>
          <a:blip r:embed="rId2"/>
          <a:stretch>
            <a:fillRect/>
          </a:stretch>
        </p:blipFill>
        <p:spPr>
          <a:xfrm>
            <a:off x="1331565" y="3834003"/>
            <a:ext cx="3187032" cy="1800000"/>
          </a:xfrm>
          <a:prstGeom prst="rect">
            <a:avLst/>
          </a:prstGeom>
        </p:spPr>
      </p:pic>
      <p:pic>
        <p:nvPicPr>
          <p:cNvPr id="8" name="Picture 7">
            <a:extLst>
              <a:ext uri="{FF2B5EF4-FFF2-40B4-BE49-F238E27FC236}">
                <a16:creationId xmlns:a16="http://schemas.microsoft.com/office/drawing/2014/main" id="{7B30E33A-BC7C-4A8E-9D15-E6A9EB4BE6FE}"/>
              </a:ext>
            </a:extLst>
          </p:cNvPr>
          <p:cNvPicPr>
            <a:picLocks noChangeAspect="1"/>
          </p:cNvPicPr>
          <p:nvPr/>
        </p:nvPicPr>
        <p:blipFill>
          <a:blip r:embed="rId3"/>
          <a:stretch>
            <a:fillRect/>
          </a:stretch>
        </p:blipFill>
        <p:spPr>
          <a:xfrm>
            <a:off x="1326352" y="1442635"/>
            <a:ext cx="3192245" cy="1980000"/>
          </a:xfrm>
          <a:prstGeom prst="rect">
            <a:avLst/>
          </a:prstGeom>
        </p:spPr>
      </p:pic>
      <p:sp>
        <p:nvSpPr>
          <p:cNvPr id="9" name="TextBox 8">
            <a:extLst>
              <a:ext uri="{FF2B5EF4-FFF2-40B4-BE49-F238E27FC236}">
                <a16:creationId xmlns:a16="http://schemas.microsoft.com/office/drawing/2014/main" id="{6280E896-2CF8-45E0-87BB-4628AEE8AFC6}"/>
              </a:ext>
            </a:extLst>
          </p:cNvPr>
          <p:cNvSpPr txBox="1"/>
          <p:nvPr/>
        </p:nvSpPr>
        <p:spPr>
          <a:xfrm>
            <a:off x="2013347" y="1048123"/>
            <a:ext cx="1904870" cy="369332"/>
          </a:xfrm>
          <a:prstGeom prst="rect">
            <a:avLst/>
          </a:prstGeom>
          <a:noFill/>
        </p:spPr>
        <p:txBody>
          <a:bodyPr wrap="square" rtlCol="0">
            <a:spAutoFit/>
          </a:bodyPr>
          <a:lstStyle/>
          <a:p>
            <a:r>
              <a:rPr lang="en-US" b="1" dirty="0"/>
              <a:t>Customer DB</a:t>
            </a:r>
            <a:endParaRPr lang="en-IN" b="1" dirty="0"/>
          </a:p>
        </p:txBody>
      </p:sp>
      <p:sp>
        <p:nvSpPr>
          <p:cNvPr id="154" name="TextBox 153">
            <a:extLst>
              <a:ext uri="{FF2B5EF4-FFF2-40B4-BE49-F238E27FC236}">
                <a16:creationId xmlns:a16="http://schemas.microsoft.com/office/drawing/2014/main" id="{84B1E7D1-CD9F-4D50-A27E-9E223E508B4B}"/>
              </a:ext>
            </a:extLst>
          </p:cNvPr>
          <p:cNvSpPr txBox="1"/>
          <p:nvPr/>
        </p:nvSpPr>
        <p:spPr>
          <a:xfrm>
            <a:off x="2017762" y="3482689"/>
            <a:ext cx="1904870" cy="369332"/>
          </a:xfrm>
          <a:prstGeom prst="rect">
            <a:avLst/>
          </a:prstGeom>
          <a:noFill/>
        </p:spPr>
        <p:txBody>
          <a:bodyPr wrap="square" rtlCol="0">
            <a:spAutoFit/>
          </a:bodyPr>
          <a:lstStyle/>
          <a:p>
            <a:r>
              <a:rPr lang="en-US" b="1" dirty="0"/>
              <a:t>Farmer DB</a:t>
            </a:r>
            <a:endParaRPr lang="en-IN" b="1" dirty="0"/>
          </a:p>
        </p:txBody>
      </p:sp>
    </p:spTree>
    <p:extLst>
      <p:ext uri="{BB962C8B-B14F-4D97-AF65-F5344CB8AC3E}">
        <p14:creationId xmlns:p14="http://schemas.microsoft.com/office/powerpoint/2010/main" val="193373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42196B-7026-4863-A778-F1928C906D7A}"/>
              </a:ext>
            </a:extLst>
          </p:cNvPr>
          <p:cNvSpPr/>
          <p:nvPr/>
        </p:nvSpPr>
        <p:spPr>
          <a:xfrm>
            <a:off x="2981703" y="2642423"/>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 Login</a:t>
            </a:r>
          </a:p>
        </p:txBody>
      </p:sp>
      <p:cxnSp>
        <p:nvCxnSpPr>
          <p:cNvPr id="20" name="Straight Arrow Connector 19">
            <a:extLst>
              <a:ext uri="{FF2B5EF4-FFF2-40B4-BE49-F238E27FC236}">
                <a16:creationId xmlns:a16="http://schemas.microsoft.com/office/drawing/2014/main" id="{D26173BF-222E-44C7-B7FE-A307757B5FEB}"/>
              </a:ext>
            </a:extLst>
          </p:cNvPr>
          <p:cNvCxnSpPr/>
          <p:nvPr/>
        </p:nvCxnSpPr>
        <p:spPr>
          <a:xfrm>
            <a:off x="3330528" y="3038663"/>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9419A5-E5A8-4BAE-A6C6-23E5EE071CB6}"/>
              </a:ext>
            </a:extLst>
          </p:cNvPr>
          <p:cNvSpPr/>
          <p:nvPr/>
        </p:nvSpPr>
        <p:spPr>
          <a:xfrm>
            <a:off x="4566251" y="2632884"/>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a:t>
            </a:r>
          </a:p>
          <a:p>
            <a:pPr algn="ctr"/>
            <a:r>
              <a:rPr lang="en-US" sz="900" b="1" dirty="0">
                <a:solidFill>
                  <a:schemeClr val="tx1"/>
                </a:solidFill>
              </a:rPr>
              <a:t>Sign Up</a:t>
            </a:r>
          </a:p>
        </p:txBody>
      </p:sp>
      <p:cxnSp>
        <p:nvCxnSpPr>
          <p:cNvPr id="22" name="Straight Arrow Connector 21">
            <a:extLst>
              <a:ext uri="{FF2B5EF4-FFF2-40B4-BE49-F238E27FC236}">
                <a16:creationId xmlns:a16="http://schemas.microsoft.com/office/drawing/2014/main" id="{8A51B7D5-7711-4012-9FB3-0665412844F7}"/>
              </a:ext>
            </a:extLst>
          </p:cNvPr>
          <p:cNvCxnSpPr>
            <a:cxnSpLocks/>
          </p:cNvCxnSpPr>
          <p:nvPr/>
        </p:nvCxnSpPr>
        <p:spPr>
          <a:xfrm>
            <a:off x="5102198" y="1931613"/>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BE0608-B301-4AEB-ABD9-63D945CADA9B}"/>
              </a:ext>
            </a:extLst>
          </p:cNvPr>
          <p:cNvCxnSpPr>
            <a:endCxn id="19" idx="0"/>
          </p:cNvCxnSpPr>
          <p:nvPr/>
        </p:nvCxnSpPr>
        <p:spPr>
          <a:xfrm>
            <a:off x="3477003" y="2345243"/>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DC554A-C991-4B67-AE42-BC30EAC075C9}"/>
              </a:ext>
            </a:extLst>
          </p:cNvPr>
          <p:cNvCxnSpPr>
            <a:cxnSpLocks/>
            <a:endCxn id="19" idx="3"/>
          </p:cNvCxnSpPr>
          <p:nvPr/>
        </p:nvCxnSpPr>
        <p:spPr>
          <a:xfrm flipH="1">
            <a:off x="3987543" y="2831005"/>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3A3583F-113B-485F-AA7C-7E5B2E80455F}"/>
              </a:ext>
            </a:extLst>
          </p:cNvPr>
          <p:cNvSpPr/>
          <p:nvPr/>
        </p:nvSpPr>
        <p:spPr>
          <a:xfrm>
            <a:off x="2671541" y="363287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available crops</a:t>
            </a:r>
          </a:p>
        </p:txBody>
      </p:sp>
      <p:cxnSp>
        <p:nvCxnSpPr>
          <p:cNvPr id="26" name="Straight Arrow Connector 25">
            <a:extLst>
              <a:ext uri="{FF2B5EF4-FFF2-40B4-BE49-F238E27FC236}">
                <a16:creationId xmlns:a16="http://schemas.microsoft.com/office/drawing/2014/main" id="{5940A1D9-1B8C-47B5-A7D4-414157E84F1F}"/>
              </a:ext>
            </a:extLst>
          </p:cNvPr>
          <p:cNvCxnSpPr>
            <a:cxnSpLocks/>
          </p:cNvCxnSpPr>
          <p:nvPr/>
        </p:nvCxnSpPr>
        <p:spPr>
          <a:xfrm>
            <a:off x="3330528" y="328316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9F8CED-6323-4012-B2B8-24BAE00C56DD}"/>
              </a:ext>
            </a:extLst>
          </p:cNvPr>
          <p:cNvSpPr/>
          <p:nvPr/>
        </p:nvSpPr>
        <p:spPr>
          <a:xfrm>
            <a:off x="2671541" y="441659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the needed crops to the cart</a:t>
            </a:r>
          </a:p>
        </p:txBody>
      </p:sp>
      <p:cxnSp>
        <p:nvCxnSpPr>
          <p:cNvPr id="28" name="Straight Arrow Connector 27">
            <a:extLst>
              <a:ext uri="{FF2B5EF4-FFF2-40B4-BE49-F238E27FC236}">
                <a16:creationId xmlns:a16="http://schemas.microsoft.com/office/drawing/2014/main" id="{A15ED7FA-40D4-45BD-AAA6-316C06AFCE4B}"/>
              </a:ext>
            </a:extLst>
          </p:cNvPr>
          <p:cNvCxnSpPr>
            <a:cxnSpLocks/>
          </p:cNvCxnSpPr>
          <p:nvPr/>
        </p:nvCxnSpPr>
        <p:spPr>
          <a:xfrm>
            <a:off x="3330528" y="402911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E42227-CB9D-4D8D-8AB0-4718CE06D108}"/>
              </a:ext>
            </a:extLst>
          </p:cNvPr>
          <p:cNvCxnSpPr>
            <a:cxnSpLocks/>
          </p:cNvCxnSpPr>
          <p:nvPr/>
        </p:nvCxnSpPr>
        <p:spPr>
          <a:xfrm>
            <a:off x="3317551" y="482807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C94F5F-235C-4C8E-9B26-647316119073}"/>
              </a:ext>
            </a:extLst>
          </p:cNvPr>
          <p:cNvCxnSpPr>
            <a:cxnSpLocks/>
            <a:stCxn id="48" idx="0"/>
            <a:endCxn id="33" idx="2"/>
          </p:cNvCxnSpPr>
          <p:nvPr/>
        </p:nvCxnSpPr>
        <p:spPr>
          <a:xfrm flipH="1" flipV="1">
            <a:off x="5231126" y="4766449"/>
            <a:ext cx="9061" cy="392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C65FB6-B809-4F4B-BCFF-2E321E285ED7}"/>
              </a:ext>
            </a:extLst>
          </p:cNvPr>
          <p:cNvCxnSpPr>
            <a:cxnSpLocks/>
          </p:cNvCxnSpPr>
          <p:nvPr/>
        </p:nvCxnSpPr>
        <p:spPr>
          <a:xfrm>
            <a:off x="4049114" y="1920648"/>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C866C8A-FED9-4EF9-9116-76EE30186F37}"/>
              </a:ext>
            </a:extLst>
          </p:cNvPr>
          <p:cNvCxnSpPr>
            <a:cxnSpLocks/>
          </p:cNvCxnSpPr>
          <p:nvPr/>
        </p:nvCxnSpPr>
        <p:spPr>
          <a:xfrm>
            <a:off x="2649503" y="328316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AA715E1-BB08-4ADA-A814-85B1F76F9FB5}"/>
              </a:ext>
            </a:extLst>
          </p:cNvPr>
          <p:cNvSpPr/>
          <p:nvPr/>
        </p:nvSpPr>
        <p:spPr>
          <a:xfrm>
            <a:off x="4597593" y="4370209"/>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Track order</a:t>
            </a:r>
          </a:p>
        </p:txBody>
      </p:sp>
      <p:sp>
        <p:nvSpPr>
          <p:cNvPr id="34" name="Rectangle 33">
            <a:extLst>
              <a:ext uri="{FF2B5EF4-FFF2-40B4-BE49-F238E27FC236}">
                <a16:creationId xmlns:a16="http://schemas.microsoft.com/office/drawing/2014/main" id="{BC53BC48-295C-41B1-BE27-866564B65AAD}"/>
              </a:ext>
            </a:extLst>
          </p:cNvPr>
          <p:cNvSpPr/>
          <p:nvPr/>
        </p:nvSpPr>
        <p:spPr>
          <a:xfrm>
            <a:off x="2649503" y="517207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 in the cart</a:t>
            </a:r>
          </a:p>
        </p:txBody>
      </p:sp>
      <p:sp>
        <p:nvSpPr>
          <p:cNvPr id="48" name="Rectangle 47">
            <a:extLst>
              <a:ext uri="{FF2B5EF4-FFF2-40B4-BE49-F238E27FC236}">
                <a16:creationId xmlns:a16="http://schemas.microsoft.com/office/drawing/2014/main" id="{FBD15BA3-6A45-4DE1-B1CC-0673682386CC}"/>
              </a:ext>
            </a:extLst>
          </p:cNvPr>
          <p:cNvSpPr/>
          <p:nvPr/>
        </p:nvSpPr>
        <p:spPr>
          <a:xfrm>
            <a:off x="4606654" y="5158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Make Payment</a:t>
            </a:r>
          </a:p>
        </p:txBody>
      </p:sp>
      <p:pic>
        <p:nvPicPr>
          <p:cNvPr id="59" name="Picture 58">
            <a:extLst>
              <a:ext uri="{FF2B5EF4-FFF2-40B4-BE49-F238E27FC236}">
                <a16:creationId xmlns:a16="http://schemas.microsoft.com/office/drawing/2014/main" id="{F6B4CF8E-9DDF-4FF5-94E7-A80415441137}"/>
              </a:ext>
            </a:extLst>
          </p:cNvPr>
          <p:cNvPicPr>
            <a:picLocks noChangeAspect="1"/>
          </p:cNvPicPr>
          <p:nvPr/>
        </p:nvPicPr>
        <p:blipFill>
          <a:blip r:embed="rId2"/>
          <a:stretch>
            <a:fillRect/>
          </a:stretch>
        </p:blipFill>
        <p:spPr>
          <a:xfrm>
            <a:off x="2895869" y="1163297"/>
            <a:ext cx="1219983" cy="1177177"/>
          </a:xfrm>
          <a:prstGeom prst="rect">
            <a:avLst/>
          </a:prstGeom>
        </p:spPr>
      </p:pic>
      <p:cxnSp>
        <p:nvCxnSpPr>
          <p:cNvPr id="49" name="Straight Arrow Connector 48">
            <a:extLst>
              <a:ext uri="{FF2B5EF4-FFF2-40B4-BE49-F238E27FC236}">
                <a16:creationId xmlns:a16="http://schemas.microsoft.com/office/drawing/2014/main" id="{9905E162-B398-496C-99C3-3C655725987B}"/>
              </a:ext>
            </a:extLst>
          </p:cNvPr>
          <p:cNvCxnSpPr>
            <a:cxnSpLocks/>
            <a:stCxn id="34" idx="3"/>
          </p:cNvCxnSpPr>
          <p:nvPr/>
        </p:nvCxnSpPr>
        <p:spPr>
          <a:xfrm>
            <a:off x="3931558" y="537019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0683CCF-E614-422F-B833-AE18016A41D3}"/>
              </a:ext>
            </a:extLst>
          </p:cNvPr>
          <p:cNvSpPr txBox="1"/>
          <p:nvPr/>
        </p:nvSpPr>
        <p:spPr>
          <a:xfrm>
            <a:off x="5129879" y="545851"/>
            <a:ext cx="2002420" cy="369332"/>
          </a:xfrm>
          <a:prstGeom prst="rect">
            <a:avLst/>
          </a:prstGeom>
          <a:noFill/>
          <a:ln w="38100">
            <a:solidFill>
              <a:schemeClr val="accent1">
                <a:lumMod val="75000"/>
              </a:schemeClr>
            </a:solidFill>
          </a:ln>
        </p:spPr>
        <p:txBody>
          <a:bodyPr wrap="square" rtlCol="0">
            <a:spAutoFit/>
          </a:bodyPr>
          <a:lstStyle/>
          <a:p>
            <a:pPr marL="92075"/>
            <a:r>
              <a:rPr lang="en-US" b="1" dirty="0">
                <a:solidFill>
                  <a:schemeClr val="accent1">
                    <a:lumMod val="75000"/>
                  </a:schemeClr>
                </a:solidFill>
              </a:rPr>
              <a:t>PROJECT FLOW</a:t>
            </a:r>
            <a:endParaRPr lang="en-IN" b="1" dirty="0">
              <a:solidFill>
                <a:schemeClr val="accent1">
                  <a:lumMod val="75000"/>
                </a:schemeClr>
              </a:solidFill>
            </a:endParaRPr>
          </a:p>
        </p:txBody>
      </p:sp>
      <p:pic>
        <p:nvPicPr>
          <p:cNvPr id="63" name="Picture 62">
            <a:extLst>
              <a:ext uri="{FF2B5EF4-FFF2-40B4-BE49-F238E27FC236}">
                <a16:creationId xmlns:a16="http://schemas.microsoft.com/office/drawing/2014/main" id="{4F9F74DF-9F39-4AB8-954C-370DC2E9F4A8}"/>
              </a:ext>
            </a:extLst>
          </p:cNvPr>
          <p:cNvPicPr>
            <a:picLocks noChangeAspect="1"/>
          </p:cNvPicPr>
          <p:nvPr/>
        </p:nvPicPr>
        <p:blipFill>
          <a:blip r:embed="rId3"/>
          <a:stretch>
            <a:fillRect/>
          </a:stretch>
        </p:blipFill>
        <p:spPr>
          <a:xfrm>
            <a:off x="8553668" y="1164510"/>
            <a:ext cx="1085850" cy="1076283"/>
          </a:xfrm>
          <a:prstGeom prst="rect">
            <a:avLst/>
          </a:prstGeom>
        </p:spPr>
      </p:pic>
      <p:sp>
        <p:nvSpPr>
          <p:cNvPr id="64" name="Rectangle 63">
            <a:extLst>
              <a:ext uri="{FF2B5EF4-FFF2-40B4-BE49-F238E27FC236}">
                <a16:creationId xmlns:a16="http://schemas.microsoft.com/office/drawing/2014/main" id="{73357D6C-F852-429C-91BA-D85070261F97}"/>
              </a:ext>
            </a:extLst>
          </p:cNvPr>
          <p:cNvSpPr/>
          <p:nvPr/>
        </p:nvSpPr>
        <p:spPr>
          <a:xfrm>
            <a:off x="8517866" y="2636402"/>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 </a:t>
            </a:r>
          </a:p>
          <a:p>
            <a:pPr algn="ctr"/>
            <a:r>
              <a:rPr lang="en-US" sz="900" b="1" dirty="0">
                <a:solidFill>
                  <a:schemeClr val="tx1"/>
                </a:solidFill>
              </a:rPr>
              <a:t>Login</a:t>
            </a:r>
          </a:p>
        </p:txBody>
      </p:sp>
      <p:sp>
        <p:nvSpPr>
          <p:cNvPr id="65" name="Rectangle 64">
            <a:extLst>
              <a:ext uri="{FF2B5EF4-FFF2-40B4-BE49-F238E27FC236}">
                <a16:creationId xmlns:a16="http://schemas.microsoft.com/office/drawing/2014/main" id="{855F5429-0E62-4F6C-AA75-CE97EA808C4C}"/>
              </a:ext>
            </a:extLst>
          </p:cNvPr>
          <p:cNvSpPr/>
          <p:nvPr/>
        </p:nvSpPr>
        <p:spPr>
          <a:xfrm>
            <a:off x="10102414" y="2626863"/>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a:t>
            </a:r>
          </a:p>
          <a:p>
            <a:pPr algn="ctr"/>
            <a:r>
              <a:rPr lang="en-US" sz="900" b="1" dirty="0">
                <a:solidFill>
                  <a:schemeClr val="tx1"/>
                </a:solidFill>
              </a:rPr>
              <a:t>Sign Up</a:t>
            </a:r>
          </a:p>
        </p:txBody>
      </p:sp>
      <p:cxnSp>
        <p:nvCxnSpPr>
          <p:cNvPr id="66" name="Straight Arrow Connector 65">
            <a:extLst>
              <a:ext uri="{FF2B5EF4-FFF2-40B4-BE49-F238E27FC236}">
                <a16:creationId xmlns:a16="http://schemas.microsoft.com/office/drawing/2014/main" id="{07BB36AC-D821-4F64-B967-3857F6CE0810}"/>
              </a:ext>
            </a:extLst>
          </p:cNvPr>
          <p:cNvCxnSpPr>
            <a:cxnSpLocks/>
          </p:cNvCxnSpPr>
          <p:nvPr/>
        </p:nvCxnSpPr>
        <p:spPr>
          <a:xfrm>
            <a:off x="10638361" y="1925592"/>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371E7CA-4040-4C5B-84B2-16020F222A1D}"/>
              </a:ext>
            </a:extLst>
          </p:cNvPr>
          <p:cNvCxnSpPr>
            <a:endCxn id="64" idx="0"/>
          </p:cNvCxnSpPr>
          <p:nvPr/>
        </p:nvCxnSpPr>
        <p:spPr>
          <a:xfrm>
            <a:off x="9013166" y="2339222"/>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98F9624-4456-4830-A5A9-426D64CEE703}"/>
              </a:ext>
            </a:extLst>
          </p:cNvPr>
          <p:cNvCxnSpPr>
            <a:cxnSpLocks/>
            <a:endCxn id="64" idx="3"/>
          </p:cNvCxnSpPr>
          <p:nvPr/>
        </p:nvCxnSpPr>
        <p:spPr>
          <a:xfrm flipH="1">
            <a:off x="9523706" y="2824984"/>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1505345-5465-4F77-9960-9C4ED1BA49DC}"/>
              </a:ext>
            </a:extLst>
          </p:cNvPr>
          <p:cNvCxnSpPr>
            <a:cxnSpLocks/>
          </p:cNvCxnSpPr>
          <p:nvPr/>
        </p:nvCxnSpPr>
        <p:spPr>
          <a:xfrm>
            <a:off x="9585277" y="1914627"/>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2D1E7FE-1112-4B79-A863-617C191A0C57}"/>
              </a:ext>
            </a:extLst>
          </p:cNvPr>
          <p:cNvCxnSpPr>
            <a:cxnSpLocks/>
          </p:cNvCxnSpPr>
          <p:nvPr/>
        </p:nvCxnSpPr>
        <p:spPr>
          <a:xfrm>
            <a:off x="8139014" y="3259643"/>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0B32DC6-10F7-4A9F-BF11-17E371924D74}"/>
              </a:ext>
            </a:extLst>
          </p:cNvPr>
          <p:cNvSpPr/>
          <p:nvPr/>
        </p:nvSpPr>
        <p:spPr>
          <a:xfrm>
            <a:off x="8161052" y="359981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available crops</a:t>
            </a:r>
          </a:p>
        </p:txBody>
      </p:sp>
      <p:cxnSp>
        <p:nvCxnSpPr>
          <p:cNvPr id="79" name="Straight Arrow Connector 78">
            <a:extLst>
              <a:ext uri="{FF2B5EF4-FFF2-40B4-BE49-F238E27FC236}">
                <a16:creationId xmlns:a16="http://schemas.microsoft.com/office/drawing/2014/main" id="{CD09BC04-7F9D-4400-B353-22C6D40620F3}"/>
              </a:ext>
            </a:extLst>
          </p:cNvPr>
          <p:cNvCxnSpPr>
            <a:cxnSpLocks/>
          </p:cNvCxnSpPr>
          <p:nvPr/>
        </p:nvCxnSpPr>
        <p:spPr>
          <a:xfrm>
            <a:off x="8820039" y="325010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26BF722-2AD5-419D-AB40-B61960804A8E}"/>
              </a:ext>
            </a:extLst>
          </p:cNvPr>
          <p:cNvSpPr/>
          <p:nvPr/>
        </p:nvSpPr>
        <p:spPr>
          <a:xfrm>
            <a:off x="8161052" y="4383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a:t>
            </a:r>
          </a:p>
          <a:p>
            <a:pPr algn="ctr"/>
            <a:r>
              <a:rPr lang="en-US" sz="900" b="1" dirty="0">
                <a:solidFill>
                  <a:schemeClr val="tx1"/>
                </a:solidFill>
              </a:rPr>
              <a:t>as per availability</a:t>
            </a:r>
          </a:p>
        </p:txBody>
      </p:sp>
      <p:cxnSp>
        <p:nvCxnSpPr>
          <p:cNvPr id="81" name="Straight Arrow Connector 80">
            <a:extLst>
              <a:ext uri="{FF2B5EF4-FFF2-40B4-BE49-F238E27FC236}">
                <a16:creationId xmlns:a16="http://schemas.microsoft.com/office/drawing/2014/main" id="{118285DC-8961-45BF-AF58-4DF6899AF739}"/>
              </a:ext>
            </a:extLst>
          </p:cNvPr>
          <p:cNvCxnSpPr>
            <a:cxnSpLocks/>
          </p:cNvCxnSpPr>
          <p:nvPr/>
        </p:nvCxnSpPr>
        <p:spPr>
          <a:xfrm>
            <a:off x="8820039" y="399605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5A0843-0567-451A-BBC3-9EDC04AC6406}"/>
              </a:ext>
            </a:extLst>
          </p:cNvPr>
          <p:cNvCxnSpPr>
            <a:cxnSpLocks/>
          </p:cNvCxnSpPr>
          <p:nvPr/>
        </p:nvCxnSpPr>
        <p:spPr>
          <a:xfrm>
            <a:off x="8807062" y="479501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EF1A5C-4DAD-49E1-9C96-3C9A71AC0F3F}"/>
              </a:ext>
            </a:extLst>
          </p:cNvPr>
          <p:cNvCxnSpPr>
            <a:cxnSpLocks/>
          </p:cNvCxnSpPr>
          <p:nvPr/>
        </p:nvCxnSpPr>
        <p:spPr>
          <a:xfrm>
            <a:off x="8139014" y="325010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0C65F32-4A05-4F8B-86C8-B4A54D08208A}"/>
              </a:ext>
            </a:extLst>
          </p:cNvPr>
          <p:cNvSpPr/>
          <p:nvPr/>
        </p:nvSpPr>
        <p:spPr>
          <a:xfrm>
            <a:off x="8139014" y="513901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Provide the prices for the crops</a:t>
            </a:r>
          </a:p>
        </p:txBody>
      </p:sp>
      <p:sp>
        <p:nvSpPr>
          <p:cNvPr id="87" name="Rectangle 86">
            <a:extLst>
              <a:ext uri="{FF2B5EF4-FFF2-40B4-BE49-F238E27FC236}">
                <a16:creationId xmlns:a16="http://schemas.microsoft.com/office/drawing/2014/main" id="{2DDC2660-7B4A-46EC-A491-8E6AD24CF0C1}"/>
              </a:ext>
            </a:extLst>
          </p:cNvPr>
          <p:cNvSpPr/>
          <p:nvPr/>
        </p:nvSpPr>
        <p:spPr>
          <a:xfrm>
            <a:off x="10096165" y="512547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Deliver to customer after payment</a:t>
            </a:r>
          </a:p>
        </p:txBody>
      </p:sp>
      <p:cxnSp>
        <p:nvCxnSpPr>
          <p:cNvPr id="88" name="Straight Arrow Connector 87">
            <a:extLst>
              <a:ext uri="{FF2B5EF4-FFF2-40B4-BE49-F238E27FC236}">
                <a16:creationId xmlns:a16="http://schemas.microsoft.com/office/drawing/2014/main" id="{190AF850-190D-473A-B18D-55F0B1510798}"/>
              </a:ext>
            </a:extLst>
          </p:cNvPr>
          <p:cNvCxnSpPr>
            <a:cxnSpLocks/>
            <a:stCxn id="86" idx="3"/>
          </p:cNvCxnSpPr>
          <p:nvPr/>
        </p:nvCxnSpPr>
        <p:spPr>
          <a:xfrm>
            <a:off x="9421069" y="533713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1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1"/>
          <p:cNvSpPr txBox="1">
            <a:spLocks noGrp="1"/>
          </p:cNvSpPr>
          <p:nvPr>
            <p:ph type="title"/>
          </p:nvPr>
        </p:nvSpPr>
        <p:spPr>
          <a:xfrm>
            <a:off x="4030824" y="577718"/>
            <a:ext cx="3881535"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r>
              <a:rPr lang="en-IN" sz="4000" b="1"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CHALLENGES FACED</a:t>
            </a:r>
          </a:p>
        </p:txBody>
      </p:sp>
      <p:sp>
        <p:nvSpPr>
          <p:cNvPr id="912" name="Google Shape;912;p61"/>
          <p:cNvSpPr txBox="1"/>
          <p:nvPr/>
        </p:nvSpPr>
        <p:spPr>
          <a:xfrm>
            <a:off x="2603240" y="1194318"/>
            <a:ext cx="8751162" cy="3939500"/>
          </a:xfrm>
          <a:prstGeom prst="rect">
            <a:avLst/>
          </a:prstGeom>
          <a:noFill/>
          <a:ln>
            <a:noFill/>
          </a:ln>
        </p:spPr>
        <p:txBody>
          <a:bodyPr spcFirstLastPara="1" wrap="square" lIns="121900" tIns="121900" rIns="121900" bIns="121900" anchor="t" anchorCtr="0">
            <a:spAutoFit/>
          </a:bodyPr>
          <a:lstStyle/>
          <a:p>
            <a:pPr marL="609585" indent="-457189" algn="just">
              <a:lnSpc>
                <a:spcPct val="200000"/>
              </a:lnSpc>
              <a:buSzPts val="1800"/>
              <a:buFont typeface="Wingdings" panose="05000000000000000000" pitchFamily="2" charset="2"/>
              <a:buChar char="Ø"/>
            </a:pPr>
            <a:r>
              <a:rPr lang="en-IN" sz="2400" dirty="0">
                <a:latin typeface="Nunito"/>
                <a:ea typeface="Nunito"/>
                <a:cs typeface="Nunito"/>
                <a:sym typeface="Nunito"/>
              </a:rPr>
              <a:t>Implementing the security level.</a:t>
            </a: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Working with Cloud services.</a:t>
            </a:r>
            <a:endParaRPr sz="2400" dirty="0">
              <a:latin typeface="Nunito"/>
              <a:ea typeface="Nunito"/>
              <a:cs typeface="Nunito"/>
              <a:sym typeface="Nunito"/>
            </a:endParaRP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Integrating with the Cloud platform.</a:t>
            </a:r>
          </a:p>
          <a:p>
            <a:pPr marL="609585" indent="-457189" algn="just">
              <a:lnSpc>
                <a:spcPct val="200000"/>
              </a:lnSpc>
              <a:buSzPts val="1800"/>
              <a:buFont typeface="Wingdings" panose="05000000000000000000" pitchFamily="2" charset="2"/>
              <a:buChar char="Ø"/>
            </a:pPr>
            <a:r>
              <a:rPr lang="en-IN" sz="2400" dirty="0">
                <a:latin typeface="Nunito"/>
                <a:ea typeface="Nunito"/>
                <a:cs typeface="Nunito"/>
                <a:sym typeface="Nunito"/>
              </a:rPr>
              <a:t>Achieving optimal code coverage.</a:t>
            </a:r>
            <a:endParaRPr sz="2400" dirty="0">
              <a:latin typeface="Nunito"/>
              <a:ea typeface="Nunito"/>
              <a:cs typeface="Nunito"/>
              <a:sym typeface="Nunito"/>
            </a:endParaRP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Server issues faced during the cloud-level deployment.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4" name="Google Shape;911;p61">
            <a:extLst>
              <a:ext uri="{FF2B5EF4-FFF2-40B4-BE49-F238E27FC236}">
                <a16:creationId xmlns:a16="http://schemas.microsoft.com/office/drawing/2014/main" id="{0A2918CD-1B78-4126-AFE7-6E3EBA883463}"/>
              </a:ext>
            </a:extLst>
          </p:cNvPr>
          <p:cNvSpPr txBox="1">
            <a:spLocks/>
          </p:cNvSpPr>
          <p:nvPr/>
        </p:nvSpPr>
        <p:spPr>
          <a:xfrm>
            <a:off x="4646644" y="400436"/>
            <a:ext cx="3032449"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lnSpcReduction="10000"/>
          </a:bodyPr>
          <a:lstStyle>
            <a:lvl1pPr lvl="0" algn="l" defTabSz="457200" rtl="0" eaLnBrk="1" latinLnBrk="0" hangingPunct="1">
              <a:spcBef>
                <a:spcPts val="0"/>
              </a:spcBef>
              <a:spcAft>
                <a:spcPts val="0"/>
              </a:spcAft>
              <a:buSzPts val="2800"/>
              <a:buNone/>
              <a:defRPr sz="3600" kern="1200">
                <a:solidFill>
                  <a:schemeClr val="tx1">
                    <a:lumMod val="85000"/>
                    <a:lumOff val="15000"/>
                  </a:schemeClr>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r>
              <a:rPr lang="en-IN" sz="4000" b="1"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FUTURE SCOPE</a:t>
            </a:r>
          </a:p>
        </p:txBody>
      </p:sp>
      <p:pic>
        <p:nvPicPr>
          <p:cNvPr id="3" name="Picture 2">
            <a:extLst>
              <a:ext uri="{FF2B5EF4-FFF2-40B4-BE49-F238E27FC236}">
                <a16:creationId xmlns:a16="http://schemas.microsoft.com/office/drawing/2014/main" id="{F30FF2F6-E836-46E2-9991-0906867E98B0}"/>
              </a:ext>
            </a:extLst>
          </p:cNvPr>
          <p:cNvPicPr>
            <a:picLocks noChangeAspect="1"/>
          </p:cNvPicPr>
          <p:nvPr/>
        </p:nvPicPr>
        <p:blipFill>
          <a:blip r:embed="rId3"/>
          <a:stretch>
            <a:fillRect/>
          </a:stretch>
        </p:blipFill>
        <p:spPr>
          <a:xfrm>
            <a:off x="2738146" y="1667653"/>
            <a:ext cx="7200900" cy="436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5" descr="A picture containing grass, sky, outdoor, field">
            <a:extLst>
              <a:ext uri="{FF2B5EF4-FFF2-40B4-BE49-F238E27FC236}">
                <a16:creationId xmlns:a16="http://schemas.microsoft.com/office/drawing/2014/main" id="{711E4B5C-C9F7-4AFB-9C06-C1889A6EB01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l="25" r="25"/>
          <a:stretch/>
        </p:blipFill>
        <p:spPr/>
      </p:pic>
      <p:sp>
        <p:nvSpPr>
          <p:cNvPr id="14" name="TextBox 13">
            <a:extLst>
              <a:ext uri="{FF2B5EF4-FFF2-40B4-BE49-F238E27FC236}">
                <a16:creationId xmlns:a16="http://schemas.microsoft.com/office/drawing/2014/main" id="{3D98B693-6D83-4355-B01C-307D927804E6}"/>
              </a:ext>
            </a:extLst>
          </p:cNvPr>
          <p:cNvSpPr txBox="1"/>
          <p:nvPr/>
        </p:nvSpPr>
        <p:spPr>
          <a:xfrm>
            <a:off x="4755398" y="199788"/>
            <a:ext cx="4587534" cy="1323439"/>
          </a:xfrm>
          <a:prstGeom prst="rect">
            <a:avLst/>
          </a:prstGeom>
          <a:noFill/>
        </p:spPr>
        <p:txBody>
          <a:bodyPr wrap="square">
            <a:spAutoFit/>
          </a:bodyPr>
          <a:lstStyle/>
          <a:p>
            <a:r>
              <a:rPr lang="en-US" sz="4000" dirty="0">
                <a:solidFill>
                  <a:srgbClr val="FFFF00"/>
                </a:solidFill>
                <a:latin typeface="Castellar" panose="020A0402060406010301" pitchFamily="18" charset="0"/>
              </a:rPr>
              <a:t>Project demo</a:t>
            </a:r>
            <a:br>
              <a:rPr lang="en-US" sz="4000" dirty="0">
                <a:solidFill>
                  <a:srgbClr val="FFFF00"/>
                </a:solidFill>
                <a:latin typeface="Castellar" panose="020A0402060406010301" pitchFamily="18" charset="0"/>
              </a:rPr>
            </a:br>
            <a:r>
              <a:rPr lang="en-US" sz="4000" dirty="0">
                <a:solidFill>
                  <a:srgbClr val="FFFF00"/>
                </a:solidFill>
                <a:latin typeface="Castellar" panose="020A0402060406010301" pitchFamily="18" charset="0"/>
              </a:rPr>
              <a:t>farmer APP</a:t>
            </a:r>
            <a:endParaRPr lang="en-IN" sz="4000" dirty="0">
              <a:solidFill>
                <a:srgbClr val="FFFF00"/>
              </a:solidFill>
              <a:latin typeface="Castellar" panose="020A0402060406010301" pitchFamily="18" charset="0"/>
            </a:endParaRPr>
          </a:p>
        </p:txBody>
      </p:sp>
    </p:spTree>
    <p:extLst>
      <p:ext uri="{BB962C8B-B14F-4D97-AF65-F5344CB8AC3E}">
        <p14:creationId xmlns:p14="http://schemas.microsoft.com/office/powerpoint/2010/main" val="2955735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EEEB-4A89-4476-B608-39F3E199FDA3}"/>
              </a:ext>
            </a:extLst>
          </p:cNvPr>
          <p:cNvSpPr>
            <a:spLocks noGrp="1"/>
          </p:cNvSpPr>
          <p:nvPr>
            <p:ph type="title"/>
          </p:nvPr>
        </p:nvSpPr>
        <p:spPr>
          <a:xfrm>
            <a:off x="2942048" y="340900"/>
            <a:ext cx="6136637" cy="825427"/>
          </a:xfrm>
          <a:ln w="38100">
            <a:solidFill>
              <a:schemeClr val="accent1">
                <a:lumMod val="75000"/>
              </a:schemeClr>
            </a:solidFill>
          </a:ln>
        </p:spPr>
        <p:txBody>
          <a:bodyPr>
            <a:normAutofit fontScale="90000"/>
          </a:bodyPr>
          <a:lstStyle/>
          <a:p>
            <a:pPr algn="ctr"/>
            <a:r>
              <a:rPr lang="en-US" sz="5000" b="1" dirty="0">
                <a:solidFill>
                  <a:schemeClr val="accent1">
                    <a:lumMod val="75000"/>
                  </a:schemeClr>
                </a:solidFill>
                <a:latin typeface="Calibri Light" panose="020F0302020204030204" pitchFamily="34" charset="0"/>
                <a:cs typeface="Calibri Light" panose="020F0302020204030204" pitchFamily="34" charset="0"/>
              </a:rPr>
              <a:t>TRAINER TESTIMONIAL</a:t>
            </a:r>
            <a:endParaRPr lang="en-IN" sz="5000" b="1" dirty="0">
              <a:solidFill>
                <a:schemeClr val="accent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E956C2E7-5C83-49F7-9441-0171DCF9E412}"/>
              </a:ext>
            </a:extLst>
          </p:cNvPr>
          <p:cNvPicPr>
            <a:picLocks noChangeAspect="1"/>
          </p:cNvPicPr>
          <p:nvPr/>
        </p:nvPicPr>
        <p:blipFill>
          <a:blip r:embed="rId2"/>
          <a:stretch>
            <a:fillRect/>
          </a:stretch>
        </p:blipFill>
        <p:spPr>
          <a:xfrm>
            <a:off x="9581858" y="1343606"/>
            <a:ext cx="1924439" cy="26001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softEdge rad="63500"/>
          </a:effectLst>
        </p:spPr>
      </p:pic>
      <p:sp>
        <p:nvSpPr>
          <p:cNvPr id="7" name="TextBox 6">
            <a:extLst>
              <a:ext uri="{FF2B5EF4-FFF2-40B4-BE49-F238E27FC236}">
                <a16:creationId xmlns:a16="http://schemas.microsoft.com/office/drawing/2014/main" id="{8ED94623-98CA-403E-A13E-A829D1EB2CD9}"/>
              </a:ext>
            </a:extLst>
          </p:cNvPr>
          <p:cNvSpPr txBox="1"/>
          <p:nvPr/>
        </p:nvSpPr>
        <p:spPr>
          <a:xfrm>
            <a:off x="2980482" y="1936172"/>
            <a:ext cx="6059767" cy="3473836"/>
          </a:xfrm>
          <a:prstGeom prst="rect">
            <a:avLst/>
          </a:prstGeom>
          <a:noFill/>
        </p:spPr>
        <p:txBody>
          <a:bodyPr wrap="square" rtlCol="0">
            <a:spAutoFit/>
          </a:bodyPr>
          <a:lstStyle/>
          <a:p>
            <a:pPr marL="0" lvl="0" indent="0" algn="just" rtl="0">
              <a:lnSpc>
                <a:spcPct val="115000"/>
              </a:lnSpc>
              <a:spcBef>
                <a:spcPts val="0"/>
              </a:spcBef>
              <a:spcAft>
                <a:spcPts val="0"/>
              </a:spcAft>
              <a:buNone/>
            </a:pPr>
            <a:r>
              <a:rPr lang="en-US" sz="2400" dirty="0">
                <a:solidFill>
                  <a:srgbClr val="212121"/>
                </a:solidFill>
                <a:latin typeface="Times New Roman"/>
                <a:ea typeface="Times New Roman"/>
                <a:cs typeface="Times New Roman"/>
                <a:sym typeface="Times New Roman"/>
              </a:rPr>
              <a:t>Congratulations to the team for finishing their whole training program. I have observed willingness of everyone to work on the areas that require improvement whenever necessary. Thank you to the entire team for working together to meet the training goal and expectations. You have my support. I wish you all the best of luck.</a:t>
            </a:r>
            <a:endParaRPr lang="en-US" sz="1600" dirty="0">
              <a:latin typeface="Nunito"/>
              <a:ea typeface="Nunito"/>
              <a:cs typeface="Nunito"/>
              <a:sym typeface="Nunito"/>
            </a:endParaRPr>
          </a:p>
        </p:txBody>
      </p:sp>
    </p:spTree>
    <p:extLst>
      <p:ext uri="{BB962C8B-B14F-4D97-AF65-F5344CB8AC3E}">
        <p14:creationId xmlns:p14="http://schemas.microsoft.com/office/powerpoint/2010/main" val="3033497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C8BEF-E0FF-4520-918E-CECEED186294}"/>
              </a:ext>
            </a:extLst>
          </p:cNvPr>
          <p:cNvSpPr txBox="1"/>
          <p:nvPr/>
        </p:nvSpPr>
        <p:spPr>
          <a:xfrm flipH="1">
            <a:off x="2313992" y="285945"/>
            <a:ext cx="6643395"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App Developers and our testimonials </a:t>
            </a:r>
            <a:endParaRPr lang="en-IN" sz="3200" b="1" dirty="0">
              <a:solidFill>
                <a:schemeClr val="accent1">
                  <a:lumMod val="75000"/>
                </a:schemeClr>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BFD3E2E1-BD6C-4B43-9807-09CC4BDE2351}"/>
              </a:ext>
            </a:extLst>
          </p:cNvPr>
          <p:cNvPicPr>
            <a:picLocks noChangeAspect="1"/>
          </p:cNvPicPr>
          <p:nvPr/>
        </p:nvPicPr>
        <p:blipFill rotWithShape="1">
          <a:blip r:embed="rId2">
            <a:extLst>
              <a:ext uri="{28A0092B-C50C-407E-A947-70E740481C1C}">
                <a14:useLocalDpi xmlns:a14="http://schemas.microsoft.com/office/drawing/2010/main" val="0"/>
              </a:ext>
            </a:extLst>
          </a:blip>
          <a:srcRect l="5226" r="9958" b="14069"/>
          <a:stretch/>
        </p:blipFill>
        <p:spPr>
          <a:xfrm>
            <a:off x="1475196" y="1436552"/>
            <a:ext cx="1840939" cy="24868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descr="A picture containing person, person, indoor, posing&#10;&#10;Description automatically generated">
            <a:extLst>
              <a:ext uri="{FF2B5EF4-FFF2-40B4-BE49-F238E27FC236}">
                <a16:creationId xmlns:a16="http://schemas.microsoft.com/office/drawing/2014/main" id="{B5267812-8EA9-401A-8007-8705C067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60" y="1436552"/>
            <a:ext cx="2012529" cy="23193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A person with his arms crossed&#10;&#10;Description automatically generated with low confidence">
            <a:extLst>
              <a:ext uri="{FF2B5EF4-FFF2-40B4-BE49-F238E27FC236}">
                <a16:creationId xmlns:a16="http://schemas.microsoft.com/office/drawing/2014/main" id="{F2E0506E-C2C4-45FD-9821-5AFF402EDE52}"/>
              </a:ext>
            </a:extLst>
          </p:cNvPr>
          <p:cNvPicPr>
            <a:picLocks noChangeAspect="1"/>
          </p:cNvPicPr>
          <p:nvPr/>
        </p:nvPicPr>
        <p:blipFill rotWithShape="1">
          <a:blip r:embed="rId4">
            <a:extLst>
              <a:ext uri="{28A0092B-C50C-407E-A947-70E740481C1C}">
                <a14:useLocalDpi xmlns:a14="http://schemas.microsoft.com/office/drawing/2010/main" val="0"/>
              </a:ext>
            </a:extLst>
          </a:blip>
          <a:srcRect l="28508" t="16355" r="20393" b="26152"/>
          <a:stretch/>
        </p:blipFill>
        <p:spPr>
          <a:xfrm>
            <a:off x="8957387" y="1176127"/>
            <a:ext cx="1919595" cy="26900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7316DCB7-1926-4997-8C85-D5D26B02377E}"/>
              </a:ext>
            </a:extLst>
          </p:cNvPr>
          <p:cNvSpPr txBox="1"/>
          <p:nvPr/>
        </p:nvSpPr>
        <p:spPr>
          <a:xfrm>
            <a:off x="1762764" y="3952568"/>
            <a:ext cx="4036603" cy="369332"/>
          </a:xfrm>
          <a:prstGeom prst="rect">
            <a:avLst/>
          </a:prstGeom>
          <a:noFill/>
        </p:spPr>
        <p:txBody>
          <a:bodyPr wrap="square" rtlCol="0">
            <a:spAutoFit/>
          </a:bodyPr>
          <a:lstStyle/>
          <a:p>
            <a:r>
              <a:rPr lang="en-US" b="1" dirty="0"/>
              <a:t>Raviteja</a:t>
            </a:r>
            <a:endParaRPr lang="en-IN" b="1" dirty="0"/>
          </a:p>
        </p:txBody>
      </p:sp>
      <p:sp>
        <p:nvSpPr>
          <p:cNvPr id="9" name="TextBox 8">
            <a:extLst>
              <a:ext uri="{FF2B5EF4-FFF2-40B4-BE49-F238E27FC236}">
                <a16:creationId xmlns:a16="http://schemas.microsoft.com/office/drawing/2014/main" id="{EB783704-E8A3-484D-9A5A-25667231D016}"/>
              </a:ext>
            </a:extLst>
          </p:cNvPr>
          <p:cNvSpPr txBox="1"/>
          <p:nvPr/>
        </p:nvSpPr>
        <p:spPr>
          <a:xfrm>
            <a:off x="8957387" y="3923394"/>
            <a:ext cx="4036603" cy="369332"/>
          </a:xfrm>
          <a:prstGeom prst="rect">
            <a:avLst/>
          </a:prstGeom>
          <a:noFill/>
        </p:spPr>
        <p:txBody>
          <a:bodyPr wrap="square" rtlCol="0">
            <a:spAutoFit/>
          </a:bodyPr>
          <a:lstStyle/>
          <a:p>
            <a:r>
              <a:rPr lang="en-US" b="1" dirty="0"/>
              <a:t>Krishnamoorthy </a:t>
            </a:r>
            <a:endParaRPr lang="en-IN" b="1" dirty="0"/>
          </a:p>
        </p:txBody>
      </p:sp>
      <p:sp>
        <p:nvSpPr>
          <p:cNvPr id="10" name="TextBox 9">
            <a:extLst>
              <a:ext uri="{FF2B5EF4-FFF2-40B4-BE49-F238E27FC236}">
                <a16:creationId xmlns:a16="http://schemas.microsoft.com/office/drawing/2014/main" id="{106AF907-0DE1-43AD-80D4-18858956833A}"/>
              </a:ext>
            </a:extLst>
          </p:cNvPr>
          <p:cNvSpPr txBox="1"/>
          <p:nvPr/>
        </p:nvSpPr>
        <p:spPr>
          <a:xfrm>
            <a:off x="5360076" y="3895399"/>
            <a:ext cx="4036603" cy="369332"/>
          </a:xfrm>
          <a:prstGeom prst="rect">
            <a:avLst/>
          </a:prstGeom>
          <a:noFill/>
        </p:spPr>
        <p:txBody>
          <a:bodyPr wrap="square" rtlCol="0">
            <a:spAutoFit/>
          </a:bodyPr>
          <a:lstStyle/>
          <a:p>
            <a:r>
              <a:rPr lang="en-US" b="1" dirty="0"/>
              <a:t>Aashish </a:t>
            </a:r>
            <a:endParaRPr lang="en-IN" b="1" dirty="0"/>
          </a:p>
        </p:txBody>
      </p:sp>
      <p:sp>
        <p:nvSpPr>
          <p:cNvPr id="12" name="TextBox 11">
            <a:extLst>
              <a:ext uri="{FF2B5EF4-FFF2-40B4-BE49-F238E27FC236}">
                <a16:creationId xmlns:a16="http://schemas.microsoft.com/office/drawing/2014/main" id="{DEEAEA50-CD7A-4655-8006-D663878BE4C8}"/>
              </a:ext>
            </a:extLst>
          </p:cNvPr>
          <p:cNvSpPr txBox="1"/>
          <p:nvPr/>
        </p:nvSpPr>
        <p:spPr>
          <a:xfrm>
            <a:off x="1866123" y="4749277"/>
            <a:ext cx="8929396" cy="2031325"/>
          </a:xfrm>
          <a:prstGeom prst="rect">
            <a:avLst/>
          </a:prstGeom>
          <a:noFill/>
        </p:spPr>
        <p:txBody>
          <a:bodyPr wrap="square">
            <a:spAutoFit/>
          </a:bodyPr>
          <a:lstStyle/>
          <a:p>
            <a:pPr algn="just"/>
            <a:r>
              <a:rPr lang="en-US" dirty="0">
                <a:latin typeface="Bahnschrift SemiBold SemiConden" panose="020B0502040204020203" pitchFamily="34" charset="0"/>
              </a:rPr>
              <a:t>We had the privilege of working with Sharath Kumar and we must say they truly exceeded our expectations. His in-depth knowledge and passion for his work was evident in every session, making it both educational and enjoyable. His personalized approach and ability to tailor the training to meet our individual needs was impressive. The result was a marked improvement in our skills and confidence. We would highly recommend Sharath Kumar to anyone looking for a top-notch training experience.</a:t>
            </a:r>
          </a:p>
          <a:p>
            <a:pPr algn="just"/>
            <a:endParaRPr lang="en-IN" dirty="0">
              <a:latin typeface="Bahnschrift SemiBold SemiConden" panose="020B0502040204020203" pitchFamily="34" charset="0"/>
            </a:endParaRPr>
          </a:p>
        </p:txBody>
      </p:sp>
    </p:spTree>
    <p:extLst>
      <p:ext uri="{BB962C8B-B14F-4D97-AF65-F5344CB8AC3E}">
        <p14:creationId xmlns:p14="http://schemas.microsoft.com/office/powerpoint/2010/main" val="3523580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ank You Farmers - All Free Thank You Notes">
            <a:extLst>
              <a:ext uri="{FF2B5EF4-FFF2-40B4-BE49-F238E27FC236}">
                <a16:creationId xmlns:a16="http://schemas.microsoft.com/office/drawing/2014/main" id="{3991FECE-6881-4C57-A895-782254D5EC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ank You Farmers - All Free Thank You Notes">
            <a:extLst>
              <a:ext uri="{FF2B5EF4-FFF2-40B4-BE49-F238E27FC236}">
                <a16:creationId xmlns:a16="http://schemas.microsoft.com/office/drawing/2014/main" id="{D7774D87-6754-44A0-A476-C06EBD8F79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3112F8C5-5878-4D55-AB26-78A686906C49}"/>
              </a:ext>
            </a:extLst>
          </p:cNvPr>
          <p:cNvPicPr>
            <a:picLocks noChangeAspect="1"/>
          </p:cNvPicPr>
          <p:nvPr/>
        </p:nvPicPr>
        <p:blipFill>
          <a:blip r:embed="rId2"/>
          <a:stretch>
            <a:fillRect/>
          </a:stretch>
        </p:blipFill>
        <p:spPr>
          <a:xfrm>
            <a:off x="8036560" y="1554480"/>
            <a:ext cx="3420954" cy="3749040"/>
          </a:xfrm>
          <a:prstGeom prst="rect">
            <a:avLst/>
          </a:prstGeom>
        </p:spPr>
      </p:pic>
      <p:sp>
        <p:nvSpPr>
          <p:cNvPr id="8" name="TextBox 7">
            <a:extLst>
              <a:ext uri="{FF2B5EF4-FFF2-40B4-BE49-F238E27FC236}">
                <a16:creationId xmlns:a16="http://schemas.microsoft.com/office/drawing/2014/main" id="{AAD964C2-5A02-42C3-9E67-7C54F1FC62A4}"/>
              </a:ext>
            </a:extLst>
          </p:cNvPr>
          <p:cNvSpPr txBox="1"/>
          <p:nvPr/>
        </p:nvSpPr>
        <p:spPr>
          <a:xfrm>
            <a:off x="3200400" y="2814935"/>
            <a:ext cx="4683760" cy="1631216"/>
          </a:xfrm>
          <a:prstGeom prst="rect">
            <a:avLst/>
          </a:prstGeom>
          <a:noFill/>
        </p:spPr>
        <p:txBody>
          <a:bodyPr wrap="square" rtlCol="0">
            <a:spAutoFit/>
          </a:bodyPr>
          <a:lstStyle/>
          <a:p>
            <a:r>
              <a:rPr lang="en-US" sz="2000" b="1" dirty="0"/>
              <a:t>Thank you,</a:t>
            </a:r>
          </a:p>
          <a:p>
            <a:endParaRPr lang="en-US" sz="2000" b="1" dirty="0"/>
          </a:p>
          <a:p>
            <a:r>
              <a:rPr lang="en-US" sz="2000" b="1" dirty="0"/>
              <a:t>For providing this opportunity to develop this application and allowing us to present it.</a:t>
            </a:r>
            <a:endParaRPr lang="en-IN" sz="2000" b="1" dirty="0"/>
          </a:p>
        </p:txBody>
      </p:sp>
    </p:spTree>
    <p:extLst>
      <p:ext uri="{BB962C8B-B14F-4D97-AF65-F5344CB8AC3E}">
        <p14:creationId xmlns:p14="http://schemas.microsoft.com/office/powerpoint/2010/main" val="3150127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54526" cy="641014"/>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p:txBody>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By using our Kishan</a:t>
            </a:r>
            <a:r>
              <a:rPr lang="en-IN" sz="1800" dirty="0">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Application, Farmer’s can sell:</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their products to </a:t>
            </a:r>
            <a:r>
              <a:rPr lang="en-IN" sz="1800" dirty="0">
                <a:latin typeface="Calibri" panose="020F0502020204030204" pitchFamily="34" charset="0"/>
                <a:ea typeface="Calibri" panose="020F0502020204030204" pitchFamily="34" charset="0"/>
                <a:cs typeface="Calibri" panose="020F0502020204030204" pitchFamily="34" charset="0"/>
              </a:rPr>
              <a:t>c</a:t>
            </a:r>
            <a:r>
              <a:rPr lang="en-IN" sz="1800" dirty="0">
                <a:effectLst/>
                <a:latin typeface="Calibri" panose="020F0502020204030204" pitchFamily="34" charset="0"/>
                <a:ea typeface="Calibri" panose="020F0502020204030204" pitchFamily="34" charset="0"/>
                <a:cs typeface="Calibri" panose="020F0502020204030204" pitchFamily="34" charset="0"/>
              </a:rPr>
              <a:t>ustomers without any third-party vendors.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different crops based on customer’s need.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2" b="12"/>
          <a:stretch/>
        </p:blipFill>
        <p:spPr>
          <a:xfrm>
            <a:off x="0" y="3327824"/>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p:txBody>
          <a:bodyPr/>
          <a:lstStyle/>
          <a:p>
            <a:r>
              <a:rPr lang="en-US" dirty="0"/>
              <a:t> </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p:txBody>
          <a:bodyPr/>
          <a:lstStyle/>
          <a:p>
            <a:r>
              <a:rPr lang="en-US" dirty="0"/>
              <a:t> </a:t>
            </a:r>
          </a:p>
        </p:txBody>
      </p:sp>
    </p:spTree>
    <p:extLst>
      <p:ext uri="{BB962C8B-B14F-4D97-AF65-F5344CB8AC3E}">
        <p14:creationId xmlns:p14="http://schemas.microsoft.com/office/powerpoint/2010/main" val="2815339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a:solidFill>
            <a:schemeClr val="tx2">
              <a:alpha val="92000"/>
            </a:schemeClr>
          </a:solidFill>
        </p:spPr>
        <p:txBody>
          <a:bodyPr>
            <a:normAutofit/>
          </a:bodyPr>
          <a:lstStyle/>
          <a:p>
            <a:r>
              <a:rPr lang="en-US" sz="2000" dirty="0"/>
              <a:t>Application benefits</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780661" y="4725520"/>
            <a:ext cx="3418665"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4C92050-730C-4411-B1A2-B1F0E6000564}"/>
              </a:ext>
            </a:extLst>
          </p:cNvPr>
          <p:cNvSpPr txBox="1"/>
          <p:nvPr/>
        </p:nvSpPr>
        <p:spPr>
          <a:xfrm>
            <a:off x="5388429" y="3602816"/>
            <a:ext cx="6508101" cy="3362011"/>
          </a:xfrm>
          <a:prstGeom prst="rect">
            <a:avLst/>
          </a:prstGeom>
          <a:noFill/>
        </p:spPr>
        <p:txBody>
          <a:bodyPr wrap="square">
            <a:spAutoFit/>
          </a:bodyPr>
          <a:lstStyle/>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Farmers will get more money by avoiding to the </a:t>
            </a:r>
            <a:r>
              <a:rPr lang="en-IN" dirty="0">
                <a:latin typeface="Calibri" panose="020F0502020204030204" pitchFamily="34" charset="0"/>
                <a:ea typeface="Calibri" panose="020F0502020204030204" pitchFamily="34" charset="0"/>
                <a:cs typeface="Calibri" panose="020F0502020204030204" pitchFamily="34" charset="0"/>
              </a:rPr>
              <a:t>third-party vendors like </a:t>
            </a:r>
            <a:r>
              <a:rPr lang="en-IN" sz="1800" dirty="0">
                <a:effectLst/>
                <a:latin typeface="Calibri" panose="020F0502020204030204" pitchFamily="34" charset="0"/>
                <a:ea typeface="Calibri" panose="020F0502020204030204" pitchFamily="34" charset="0"/>
                <a:cs typeface="Calibri" panose="020F0502020204030204" pitchFamily="34" charset="0"/>
              </a:rPr>
              <a:t>distributors &amp; wholesale vendor’s.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 also get good &amp; fresh products directly from farmer.</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Payment is directly done to the farmers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Customers will delivered with their ordered crops within stipulated amount of time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440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6642D-A0B4-482D-BA66-8AD2D91EB1E7}"/>
              </a:ext>
            </a:extLst>
          </p:cNvPr>
          <p:cNvSpPr txBox="1"/>
          <p:nvPr/>
        </p:nvSpPr>
        <p:spPr>
          <a:xfrm>
            <a:off x="5890728" y="1636729"/>
            <a:ext cx="4242318" cy="1015663"/>
          </a:xfrm>
          <a:prstGeom prst="rect">
            <a:avLst/>
          </a:prstGeom>
          <a:noFill/>
        </p:spPr>
        <p:txBody>
          <a:bodyPr wrap="square">
            <a:spAutoFit/>
          </a:bodyPr>
          <a:lstStyle/>
          <a:p>
            <a:pPr marL="541338" lvl="3"/>
            <a:r>
              <a:rPr lang="en-US" sz="2000" dirty="0"/>
              <a:t>Role based authentication</a:t>
            </a:r>
          </a:p>
          <a:p>
            <a:pPr marL="541338" lvl="3"/>
            <a:r>
              <a:rPr lang="en-IN" sz="2000" dirty="0"/>
              <a:t>Microservices</a:t>
            </a:r>
          </a:p>
          <a:p>
            <a:pPr marL="541338" lvl="3"/>
            <a:r>
              <a:rPr lang="en-IN" sz="2000" dirty="0"/>
              <a:t>Eureka Server</a:t>
            </a:r>
          </a:p>
        </p:txBody>
      </p:sp>
      <p:sp>
        <p:nvSpPr>
          <p:cNvPr id="5" name="Title 2">
            <a:extLst>
              <a:ext uri="{FF2B5EF4-FFF2-40B4-BE49-F238E27FC236}">
                <a16:creationId xmlns:a16="http://schemas.microsoft.com/office/drawing/2014/main" id="{9748DE7B-68C8-476A-8EF2-8DC582B97B5F}"/>
              </a:ext>
            </a:extLst>
          </p:cNvPr>
          <p:cNvSpPr txBox="1">
            <a:spLocks/>
          </p:cNvSpPr>
          <p:nvPr/>
        </p:nvSpPr>
        <p:spPr>
          <a:xfrm>
            <a:off x="1526874" y="1329829"/>
            <a:ext cx="2043713" cy="6406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7" name="TextBox 6">
            <a:extLst>
              <a:ext uri="{FF2B5EF4-FFF2-40B4-BE49-F238E27FC236}">
                <a16:creationId xmlns:a16="http://schemas.microsoft.com/office/drawing/2014/main" id="{108A1B97-7FB0-4B72-AB9C-42CD0A2D8512}"/>
              </a:ext>
            </a:extLst>
          </p:cNvPr>
          <p:cNvSpPr txBox="1"/>
          <p:nvPr/>
        </p:nvSpPr>
        <p:spPr>
          <a:xfrm>
            <a:off x="335900" y="1636729"/>
            <a:ext cx="5178379" cy="1323439"/>
          </a:xfrm>
          <a:prstGeom prst="rect">
            <a:avLst/>
          </a:prstGeom>
          <a:noFill/>
        </p:spPr>
        <p:txBody>
          <a:bodyPr wrap="square">
            <a:spAutoFit/>
          </a:bodyPr>
          <a:lstStyle/>
          <a:p>
            <a:pPr lvl="3"/>
            <a:r>
              <a:rPr lang="en-IN" sz="2000" dirty="0"/>
              <a:t>Customer Service</a:t>
            </a:r>
          </a:p>
          <a:p>
            <a:pPr lvl="3"/>
            <a:r>
              <a:rPr lang="en-IN" sz="2000" dirty="0"/>
              <a:t>Farmer Service</a:t>
            </a:r>
          </a:p>
          <a:p>
            <a:pPr lvl="3"/>
            <a:r>
              <a:rPr lang="en-IN" sz="2000" dirty="0"/>
              <a:t>Security Service</a:t>
            </a:r>
          </a:p>
          <a:p>
            <a:pPr lvl="3"/>
            <a:r>
              <a:rPr lang="en-IN" sz="2000" dirty="0"/>
              <a:t>API Gateway</a:t>
            </a:r>
          </a:p>
        </p:txBody>
      </p:sp>
      <p:sp>
        <p:nvSpPr>
          <p:cNvPr id="14" name="TextBox 13">
            <a:extLst>
              <a:ext uri="{FF2B5EF4-FFF2-40B4-BE49-F238E27FC236}">
                <a16:creationId xmlns:a16="http://schemas.microsoft.com/office/drawing/2014/main" id="{9E375B7C-F505-4F5B-8500-6B51566A1352}"/>
              </a:ext>
            </a:extLst>
          </p:cNvPr>
          <p:cNvSpPr txBox="1"/>
          <p:nvPr/>
        </p:nvSpPr>
        <p:spPr>
          <a:xfrm>
            <a:off x="1669923" y="591185"/>
            <a:ext cx="2662571" cy="707886"/>
          </a:xfrm>
          <a:prstGeom prst="rect">
            <a:avLst/>
          </a:prstGeom>
          <a:noFill/>
          <a:ln w="38100">
            <a:solidFill>
              <a:schemeClr val="accent2"/>
            </a:solidFill>
          </a:ln>
        </p:spPr>
        <p:txBody>
          <a:bodyPr wrap="square">
            <a:spAutoFit/>
          </a:bodyPr>
          <a:lstStyle/>
          <a:p>
            <a:pPr marL="177800" indent="-84138" algn="ctr"/>
            <a:r>
              <a:rPr lang="en-US" sz="2000" b="1" dirty="0">
                <a:solidFill>
                  <a:schemeClr val="accent2"/>
                </a:solidFill>
                <a:latin typeface="+mj-lt"/>
              </a:rPr>
              <a:t>FUNCTIONAL REQUIREMENTS</a:t>
            </a:r>
          </a:p>
        </p:txBody>
      </p:sp>
      <p:sp>
        <p:nvSpPr>
          <p:cNvPr id="16" name="TextBox 15">
            <a:extLst>
              <a:ext uri="{FF2B5EF4-FFF2-40B4-BE49-F238E27FC236}">
                <a16:creationId xmlns:a16="http://schemas.microsoft.com/office/drawing/2014/main" id="{E5698494-B07B-4E1C-8DBA-CB34B723A850}"/>
              </a:ext>
            </a:extLst>
          </p:cNvPr>
          <p:cNvSpPr txBox="1"/>
          <p:nvPr/>
        </p:nvSpPr>
        <p:spPr>
          <a:xfrm>
            <a:off x="6301274" y="594989"/>
            <a:ext cx="3831772" cy="707886"/>
          </a:xfrm>
          <a:prstGeom prst="rect">
            <a:avLst/>
          </a:prstGeom>
          <a:noFill/>
          <a:ln w="38100">
            <a:solidFill>
              <a:schemeClr val="accent2"/>
            </a:solidFill>
          </a:ln>
        </p:spPr>
        <p:txBody>
          <a:bodyPr wrap="square">
            <a:spAutoFit/>
          </a:bodyPr>
          <a:lstStyle/>
          <a:p>
            <a:pPr marL="177800" lvl="2" algn="ctr">
              <a:tabLst>
                <a:tab pos="4841875" algn="l"/>
              </a:tabLst>
            </a:pPr>
            <a:r>
              <a:rPr lang="en-IN" sz="2000" b="1" dirty="0">
                <a:solidFill>
                  <a:schemeClr val="accent2"/>
                </a:solidFill>
                <a:latin typeface="+mj-lt"/>
              </a:rPr>
              <a:t>NON-FUNCTIONAL REQUIREMENTS</a:t>
            </a:r>
          </a:p>
        </p:txBody>
      </p:sp>
      <p:pic>
        <p:nvPicPr>
          <p:cNvPr id="18" name="Picture 17">
            <a:extLst>
              <a:ext uri="{FF2B5EF4-FFF2-40B4-BE49-F238E27FC236}">
                <a16:creationId xmlns:a16="http://schemas.microsoft.com/office/drawing/2014/main" id="{53933335-327C-4FAF-8249-FD5204629867}"/>
              </a:ext>
            </a:extLst>
          </p:cNvPr>
          <p:cNvPicPr>
            <a:picLocks noChangeAspect="1"/>
          </p:cNvPicPr>
          <p:nvPr/>
        </p:nvPicPr>
        <p:blipFill>
          <a:blip r:embed="rId2"/>
          <a:stretch>
            <a:fillRect/>
          </a:stretch>
        </p:blipFill>
        <p:spPr>
          <a:xfrm>
            <a:off x="0" y="3174715"/>
            <a:ext cx="12192000" cy="36832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1751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90;p27">
            <a:extLst>
              <a:ext uri="{FF2B5EF4-FFF2-40B4-BE49-F238E27FC236}">
                <a16:creationId xmlns:a16="http://schemas.microsoft.com/office/drawing/2014/main" id="{95C6E4E3-3D4F-4741-ADCE-605566F60D6A}"/>
              </a:ext>
            </a:extLst>
          </p:cNvPr>
          <p:cNvPicPr preferRelativeResize="0"/>
          <p:nvPr/>
        </p:nvPicPr>
        <p:blipFill rotWithShape="1">
          <a:blip r:embed="rId2">
            <a:alphaModFix/>
          </a:blip>
          <a:srcRect l="23270" t="26423" b="18676"/>
          <a:stretch/>
        </p:blipFill>
        <p:spPr>
          <a:xfrm>
            <a:off x="2882457" y="1354858"/>
            <a:ext cx="8380952" cy="3409718"/>
          </a:xfrm>
          <a:prstGeom prst="rect">
            <a:avLst/>
          </a:prstGeom>
          <a:noFill/>
          <a:ln>
            <a:noFill/>
          </a:ln>
        </p:spPr>
      </p:pic>
      <p:sp>
        <p:nvSpPr>
          <p:cNvPr id="3" name="TextBox 2">
            <a:extLst>
              <a:ext uri="{FF2B5EF4-FFF2-40B4-BE49-F238E27FC236}">
                <a16:creationId xmlns:a16="http://schemas.microsoft.com/office/drawing/2014/main" id="{7429F793-8EFB-45F0-BF6E-25463D0D2EC3}"/>
              </a:ext>
            </a:extLst>
          </p:cNvPr>
          <p:cNvSpPr txBox="1"/>
          <p:nvPr/>
        </p:nvSpPr>
        <p:spPr>
          <a:xfrm flipH="1">
            <a:off x="4553338" y="395096"/>
            <a:ext cx="2939141"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Learning Phase </a:t>
            </a:r>
            <a:endParaRPr lang="en-IN" sz="3200" b="1" dirty="0">
              <a:solidFill>
                <a:schemeClr val="accent1">
                  <a:lumMod val="75000"/>
                </a:schemeClr>
              </a:solidFill>
              <a:latin typeface="Bahnschrift SemiBold SemiConden" panose="020B0502040204020203" pitchFamily="34" charset="0"/>
            </a:endParaRPr>
          </a:p>
        </p:txBody>
      </p:sp>
      <p:sp>
        <p:nvSpPr>
          <p:cNvPr id="5" name="TextBox 4">
            <a:extLst>
              <a:ext uri="{FF2B5EF4-FFF2-40B4-BE49-F238E27FC236}">
                <a16:creationId xmlns:a16="http://schemas.microsoft.com/office/drawing/2014/main" id="{965D794C-6DC5-44A3-8DD8-2F3FB96FCB4C}"/>
              </a:ext>
            </a:extLst>
          </p:cNvPr>
          <p:cNvSpPr txBox="1"/>
          <p:nvPr/>
        </p:nvSpPr>
        <p:spPr>
          <a:xfrm>
            <a:off x="8872380" y="4909978"/>
            <a:ext cx="6097554" cy="1203406"/>
          </a:xfrm>
          <a:prstGeom prst="rect">
            <a:avLst/>
          </a:prstGeom>
          <a:noFill/>
        </p:spPr>
        <p:txBody>
          <a:bodyPr wrap="square">
            <a:spAutoFit/>
          </a:bodyPr>
          <a:lstStyle/>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a:cs typeface="Times New Roman"/>
                <a:sym typeface="Times New Roman"/>
              </a:rPr>
              <a:t>Goals:</a:t>
            </a:r>
          </a:p>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a:cs typeface="Times New Roman"/>
                <a:sym typeface="Times New Roman"/>
              </a:rPr>
              <a:t>	</a:t>
            </a:r>
            <a:r>
              <a:rPr lang="en-US" dirty="0">
                <a:solidFill>
                  <a:schemeClr val="accent1">
                    <a:lumMod val="75000"/>
                  </a:schemeClr>
                </a:solidFill>
                <a:latin typeface="Bahnschrift SemiBold SemiConden" panose="020B0502040204020203" pitchFamily="34" charset="0"/>
                <a:ea typeface="Times New Roman"/>
                <a:cs typeface="Times New Roman"/>
                <a:sym typeface="Times New Roman"/>
              </a:rPr>
              <a:t>Learn by doing</a:t>
            </a: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a:cs typeface="Times New Roman"/>
                <a:sym typeface="Times New Roman"/>
              </a:rPr>
              <a:t>	Learn by observing</a:t>
            </a: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a:cs typeface="Times New Roman"/>
                <a:sym typeface="Times New Roman"/>
              </a:rPr>
              <a:t>	Learn by sharing</a:t>
            </a:r>
          </a:p>
        </p:txBody>
      </p:sp>
    </p:spTree>
    <p:extLst>
      <p:ext uri="{BB962C8B-B14F-4D97-AF65-F5344CB8AC3E}">
        <p14:creationId xmlns:p14="http://schemas.microsoft.com/office/powerpoint/2010/main" val="1066605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EEA4F2-75A5-4656-B1C7-BBBD9F1FE4E3}"/>
              </a:ext>
            </a:extLst>
          </p:cNvPr>
          <p:cNvPicPr>
            <a:picLocks noChangeAspect="1"/>
          </p:cNvPicPr>
          <p:nvPr/>
        </p:nvPicPr>
        <p:blipFill>
          <a:blip r:embed="rId2"/>
          <a:stretch>
            <a:fillRect/>
          </a:stretch>
        </p:blipFill>
        <p:spPr>
          <a:xfrm>
            <a:off x="1498071" y="2128656"/>
            <a:ext cx="10469436" cy="2600688"/>
          </a:xfrm>
          <a:prstGeom prst="rect">
            <a:avLst/>
          </a:prstGeom>
        </p:spPr>
      </p:pic>
      <p:cxnSp>
        <p:nvCxnSpPr>
          <p:cNvPr id="6" name="Straight Connector 5">
            <a:extLst>
              <a:ext uri="{FF2B5EF4-FFF2-40B4-BE49-F238E27FC236}">
                <a16:creationId xmlns:a16="http://schemas.microsoft.com/office/drawing/2014/main" id="{E41F24D2-99CE-47F8-ACFF-8917FE5F5BDD}"/>
              </a:ext>
            </a:extLst>
          </p:cNvPr>
          <p:cNvCxnSpPr>
            <a:cxnSpLocks/>
          </p:cNvCxnSpPr>
          <p:nvPr/>
        </p:nvCxnSpPr>
        <p:spPr>
          <a:xfrm>
            <a:off x="1615701" y="3295812"/>
            <a:ext cx="10234177" cy="0"/>
          </a:xfrm>
          <a:prstGeom prst="line">
            <a:avLst/>
          </a:prstGeom>
          <a:ln w="1905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EFA87DD-6D7F-4D72-8806-E03ACAF87DA6}"/>
              </a:ext>
            </a:extLst>
          </p:cNvPr>
          <p:cNvSpPr/>
          <p:nvPr/>
        </p:nvSpPr>
        <p:spPr>
          <a:xfrm>
            <a:off x="2220686" y="3219060"/>
            <a:ext cx="261257" cy="130629"/>
          </a:xfrm>
          <a:prstGeom prst="rect">
            <a:avLst/>
          </a:prstGeom>
          <a:ln>
            <a:solidFill>
              <a:srgbClr val="C6E0B4"/>
            </a:solidFill>
          </a:ln>
          <a:effectLst>
            <a:glow rad="63500">
              <a:srgbClr val="C6E0B4">
                <a:alpha val="4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C06B793A-915A-4E42-AF3F-6295719E0485}"/>
              </a:ext>
            </a:extLst>
          </p:cNvPr>
          <p:cNvSpPr/>
          <p:nvPr/>
        </p:nvSpPr>
        <p:spPr>
          <a:xfrm>
            <a:off x="4537789" y="3230497"/>
            <a:ext cx="261257" cy="130629"/>
          </a:xfrm>
          <a:prstGeom prst="rect">
            <a:avLst/>
          </a:prstGeom>
          <a:solidFill>
            <a:srgbClr val="F8CBAD"/>
          </a:solidFill>
          <a:ln>
            <a:solidFill>
              <a:srgbClr val="F8CBAD"/>
            </a:solidFill>
          </a:ln>
          <a:effectLst>
            <a:glow rad="63500">
              <a:srgbClr val="F8CBAD">
                <a:alpha val="4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A436FB32-A0B1-4DCA-9E18-E10905B01171}"/>
              </a:ext>
            </a:extLst>
          </p:cNvPr>
          <p:cNvSpPr/>
          <p:nvPr/>
        </p:nvSpPr>
        <p:spPr>
          <a:xfrm>
            <a:off x="7708135" y="3232602"/>
            <a:ext cx="261257" cy="130629"/>
          </a:xfrm>
          <a:prstGeom prst="rect">
            <a:avLst/>
          </a:prstGeom>
          <a:solidFill>
            <a:srgbClr val="D9E1F2"/>
          </a:solidFill>
          <a:ln>
            <a:solidFill>
              <a:srgbClr val="D9E1F2"/>
            </a:solidFill>
          </a:ln>
          <a:effectLst>
            <a:glow rad="101600">
              <a:srgbClr val="D9E1F2">
                <a:alpha val="6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6EE8D15-F854-4519-BF5C-96EE05627B2A}"/>
              </a:ext>
            </a:extLst>
          </p:cNvPr>
          <p:cNvSpPr/>
          <p:nvPr/>
        </p:nvSpPr>
        <p:spPr>
          <a:xfrm>
            <a:off x="10747852" y="3219060"/>
            <a:ext cx="261257" cy="130629"/>
          </a:xfrm>
          <a:prstGeom prst="rect">
            <a:avLst/>
          </a:prstGeom>
          <a:solidFill>
            <a:srgbClr val="F0DCEA"/>
          </a:solidFill>
          <a:ln>
            <a:solidFill>
              <a:srgbClr val="F0DCEA"/>
            </a:solidFill>
          </a:ln>
          <a:effectLst>
            <a:glow rad="101600">
              <a:srgbClr val="F0DCEA">
                <a:alpha val="6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66BE8BD6-4CAC-43CD-91E3-D7D0EE44541E}"/>
              </a:ext>
            </a:extLst>
          </p:cNvPr>
          <p:cNvSpPr txBox="1"/>
          <p:nvPr/>
        </p:nvSpPr>
        <p:spPr>
          <a:xfrm flipH="1">
            <a:off x="3825550" y="528446"/>
            <a:ext cx="4226767"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Journey of KISHAN App</a:t>
            </a:r>
            <a:endParaRPr lang="en-IN" sz="3200" b="1" dirty="0">
              <a:solidFill>
                <a:schemeClr val="accent1">
                  <a:lumMod val="7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378200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E2066-1386-4258-B635-5003D73C6484}"/>
              </a:ext>
            </a:extLst>
          </p:cNvPr>
          <p:cNvPicPr>
            <a:picLocks noChangeAspect="1"/>
          </p:cNvPicPr>
          <p:nvPr/>
        </p:nvPicPr>
        <p:blipFill>
          <a:blip r:embed="rId2"/>
          <a:stretch>
            <a:fillRect/>
          </a:stretch>
        </p:blipFill>
        <p:spPr>
          <a:xfrm>
            <a:off x="2994349" y="1694867"/>
            <a:ext cx="8610600" cy="4438650"/>
          </a:xfrm>
          <a:prstGeom prst="rect">
            <a:avLst/>
          </a:prstGeom>
        </p:spPr>
      </p:pic>
      <p:sp>
        <p:nvSpPr>
          <p:cNvPr id="5" name="TextBox 4">
            <a:extLst>
              <a:ext uri="{FF2B5EF4-FFF2-40B4-BE49-F238E27FC236}">
                <a16:creationId xmlns:a16="http://schemas.microsoft.com/office/drawing/2014/main" id="{04F3450E-B374-4A46-9DBA-9EF477B72D65}"/>
              </a:ext>
            </a:extLst>
          </p:cNvPr>
          <p:cNvSpPr txBox="1"/>
          <p:nvPr/>
        </p:nvSpPr>
        <p:spPr>
          <a:xfrm flipH="1">
            <a:off x="4425820" y="360589"/>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AGILE Methodology</a:t>
            </a:r>
            <a:endParaRPr lang="en-IN" sz="3200" b="1" dirty="0">
              <a:solidFill>
                <a:schemeClr val="accent1">
                  <a:lumMod val="7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277046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32B045-39CD-4205-BBD8-6273B08E20F1}"/>
              </a:ext>
            </a:extLst>
          </p:cNvPr>
          <p:cNvSpPr txBox="1"/>
          <p:nvPr/>
        </p:nvSpPr>
        <p:spPr>
          <a:xfrm flipH="1">
            <a:off x="4425820" y="323267"/>
            <a:ext cx="2609462"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JIRA Stages</a:t>
            </a:r>
            <a:endParaRPr lang="en-IN" sz="3200" b="1" dirty="0">
              <a:solidFill>
                <a:schemeClr val="accent1">
                  <a:lumMod val="75000"/>
                </a:schemeClr>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11B12EF7-F36F-4C15-AF99-32EBF21A4481}"/>
              </a:ext>
            </a:extLst>
          </p:cNvPr>
          <p:cNvPicPr>
            <a:picLocks noChangeAspect="1"/>
          </p:cNvPicPr>
          <p:nvPr/>
        </p:nvPicPr>
        <p:blipFill>
          <a:blip r:embed="rId2"/>
          <a:stretch>
            <a:fillRect/>
          </a:stretch>
        </p:blipFill>
        <p:spPr>
          <a:xfrm>
            <a:off x="2989006" y="1544933"/>
            <a:ext cx="8473767" cy="4656445"/>
          </a:xfrm>
          <a:prstGeom prst="rect">
            <a:avLst/>
          </a:prstGeom>
        </p:spPr>
      </p:pic>
    </p:spTree>
    <p:extLst>
      <p:ext uri="{BB962C8B-B14F-4D97-AF65-F5344CB8AC3E}">
        <p14:creationId xmlns:p14="http://schemas.microsoft.com/office/powerpoint/2010/main" val="4020518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2C387B69083F49840B921E1EE6DF8D" ma:contentTypeVersion="4" ma:contentTypeDescription="Create a new document." ma:contentTypeScope="" ma:versionID="bab9c5b938cc6924d96b75570575847a">
  <xsd:schema xmlns:xsd="http://www.w3.org/2001/XMLSchema" xmlns:xs="http://www.w3.org/2001/XMLSchema" xmlns:p="http://schemas.microsoft.com/office/2006/metadata/properties" xmlns:ns2="b2607742-c1de-46aa-b0b5-505c6301644f" xmlns:ns3="ccb1b9f3-9751-47d4-baf4-182d7f632f10" targetNamespace="http://schemas.microsoft.com/office/2006/metadata/properties" ma:root="true" ma:fieldsID="c579bfef9c4fb572ad66a4b1dc7a45f1" ns2:_="" ns3:_="">
    <xsd:import namespace="b2607742-c1de-46aa-b0b5-505c6301644f"/>
    <xsd:import namespace="ccb1b9f3-9751-47d4-baf4-182d7f632f1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607742-c1de-46aa-b0b5-505c630164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cb1b9f3-9751-47d4-baf4-182d7f632f1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85F6CF-28BD-4063-A8E1-5BAB98084265}"/>
</file>

<file path=customXml/itemProps2.xml><?xml version="1.0" encoding="utf-8"?>
<ds:datastoreItem xmlns:ds="http://schemas.openxmlformats.org/officeDocument/2006/customXml" ds:itemID="{BCB03375-3E59-4809-A07D-73A9E8D33A74}"/>
</file>

<file path=docProps/app.xml><?xml version="1.0" encoding="utf-8"?>
<Properties xmlns="http://schemas.openxmlformats.org/officeDocument/2006/extended-properties" xmlns:vt="http://schemas.openxmlformats.org/officeDocument/2006/docPropsVTypes">
  <Template/>
  <TotalTime>950</TotalTime>
  <Words>467</Words>
  <Application>Microsoft Office PowerPoint</Application>
  <PresentationFormat>Widescreen</PresentationFormat>
  <Paragraphs>87</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Bahnschrift</vt:lpstr>
      <vt:lpstr>Bahnschrift SemiBold SemiConden</vt:lpstr>
      <vt:lpstr>Calibri</vt:lpstr>
      <vt:lpstr>Calibri Light</vt:lpstr>
      <vt:lpstr>Castellar</vt:lpstr>
      <vt:lpstr>Century Gothic</vt:lpstr>
      <vt:lpstr>Nunito</vt:lpstr>
      <vt:lpstr>Times New Roman</vt:lpstr>
      <vt:lpstr>Wingdings</vt:lpstr>
      <vt:lpstr>Wingdings 3</vt:lpstr>
      <vt:lpstr>Wisp</vt:lpstr>
      <vt:lpstr>PowerPoint Presentation</vt:lpstr>
      <vt:lpstr>PowerPoint Presentation</vt:lpstr>
      <vt:lpstr>About us</vt:lpstr>
      <vt:lpstr>Application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FEATURES</vt:lpstr>
      <vt:lpstr>DATABASE  DESIGN</vt:lpstr>
      <vt:lpstr>PowerPoint Presentation</vt:lpstr>
      <vt:lpstr>CHALLENGES FACED</vt:lpstr>
      <vt:lpstr>PowerPoint Presentation</vt:lpstr>
      <vt:lpstr>TRAINER TESTIMONIAL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Juttoochandrasekaran(UST,IN)</dc:creator>
  <cp:lastModifiedBy>Krishnamoorthy Juttoochandrasekaran(UST,IN)</cp:lastModifiedBy>
  <cp:revision>97</cp:revision>
  <dcterms:created xsi:type="dcterms:W3CDTF">2023-01-31T03:59:28Z</dcterms:created>
  <dcterms:modified xsi:type="dcterms:W3CDTF">2023-02-02T13:19:05Z</dcterms:modified>
</cp:coreProperties>
</file>